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Ex1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Ex2.xml" ContentType="application/vnd.ms-office.chartex+xml"/>
  <Override PartName="/ppt/charts/style16.xml" ContentType="application/vnd.ms-office.chartstyle+xml"/>
  <Override PartName="/ppt/charts/colors16.xml" ContentType="application/vnd.ms-office.chartcolorstyle+xml"/>
  <Override PartName="/ppt/charts/chart1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Ex3.xml" ContentType="application/vnd.ms-office.chartex+xml"/>
  <Override PartName="/ppt/charts/style23.xml" ContentType="application/vnd.ms-office.chartstyle+xml"/>
  <Override PartName="/ppt/charts/colors2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75" r:id="rId3"/>
    <p:sldId id="260" r:id="rId4"/>
    <p:sldId id="286" r:id="rId5"/>
    <p:sldId id="268" r:id="rId6"/>
    <p:sldId id="287" r:id="rId7"/>
    <p:sldId id="280" r:id="rId8"/>
    <p:sldId id="319" r:id="rId9"/>
    <p:sldId id="289" r:id="rId10"/>
    <p:sldId id="288" r:id="rId11"/>
    <p:sldId id="291" r:id="rId12"/>
    <p:sldId id="292" r:id="rId13"/>
    <p:sldId id="297" r:id="rId14"/>
    <p:sldId id="273" r:id="rId15"/>
    <p:sldId id="298" r:id="rId16"/>
    <p:sldId id="299" r:id="rId17"/>
    <p:sldId id="300" r:id="rId18"/>
    <p:sldId id="321" r:id="rId19"/>
    <p:sldId id="322" r:id="rId20"/>
    <p:sldId id="302" r:id="rId21"/>
    <p:sldId id="303" r:id="rId22"/>
    <p:sldId id="305" r:id="rId23"/>
    <p:sldId id="306" r:id="rId24"/>
    <p:sldId id="307" r:id="rId25"/>
    <p:sldId id="308" r:id="rId26"/>
    <p:sldId id="309" r:id="rId27"/>
    <p:sldId id="310" r:id="rId28"/>
    <p:sldId id="318" r:id="rId29"/>
    <p:sldId id="323" r:id="rId30"/>
    <p:sldId id="312" r:id="rId31"/>
    <p:sldId id="313" r:id="rId32"/>
    <p:sldId id="315" r:id="rId33"/>
    <p:sldId id="316" r:id="rId34"/>
    <p:sldId id="317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38189"/>
    <a:srgbClr val="14444F"/>
    <a:srgbClr val="009999"/>
    <a:srgbClr val="429AA1"/>
    <a:srgbClr val="16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216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package" Target="../embeddings/Microsoft_Excel_Worksheet8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package" Target="../embeddings/Microsoft_Excel_Worksheet15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23.xml"/><Relationship Id="rId2" Type="http://schemas.microsoft.com/office/2011/relationships/chartStyle" Target="style23.xml"/><Relationship Id="rId1" Type="http://schemas.openxmlformats.org/officeDocument/2006/relationships/package" Target="../embeddings/Microsoft_Excel_Worksheet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0849695082015"/>
          <c:y val="0.21291967306550974"/>
          <c:w val="0.62775974025974024"/>
          <c:h val="0.72412500043806927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по Приморскому краю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7.6401725200246365E-2"/>
                  <c:y val="4.3103438523070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F8-4AFA-913C-52641C5510B1}"/>
                </c:ext>
              </c:extLst>
            </c:dLbl>
            <c:dLbl>
              <c:idx val="1"/>
              <c:layout>
                <c:manualLayout>
                  <c:x val="-8.8305489260143116E-2"/>
                  <c:y val="1.1532915121377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F8-4AFA-913C-52641C5510B1}"/>
                </c:ext>
              </c:extLst>
            </c:dLbl>
            <c:dLbl>
              <c:idx val="2"/>
              <c:layout>
                <c:manualLayout>
                  <c:x val="-9.8582871226124916E-3"/>
                  <c:y val="-6.8965501636912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F8-4AFA-913C-52641C551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20444</c:v>
                </c:pt>
                <c:pt idx="1">
                  <c:v>20656</c:v>
                </c:pt>
                <c:pt idx="2">
                  <c:v>20710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8-4AFA-913C-52641C551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8334175"/>
        <c:axId val="1446891967"/>
      </c:radarChart>
      <c:catAx>
        <c:axId val="1358334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891967"/>
        <c:crosses val="autoZero"/>
        <c:auto val="1"/>
        <c:lblAlgn val="ctr"/>
        <c:lblOffset val="100"/>
        <c:noMultiLvlLbl val="0"/>
      </c:catAx>
      <c:valAx>
        <c:axId val="1446891967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8334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5536202323133E-2"/>
          <c:y val="0.1054614556848513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73.81</c:v>
                </c:pt>
                <c:pt idx="1">
                  <c:v>70.44</c:v>
                </c:pt>
                <c:pt idx="2">
                  <c:v>77.16</c:v>
                </c:pt>
                <c:pt idx="3">
                  <c:v>64.63</c:v>
                </c:pt>
                <c:pt idx="4">
                  <c:v>71.97999999999999</c:v>
                </c:pt>
                <c:pt idx="5">
                  <c:v>67.91</c:v>
                </c:pt>
                <c:pt idx="6">
                  <c:v>81.400000000000006</c:v>
                </c:pt>
                <c:pt idx="7">
                  <c:v>62.92</c:v>
                </c:pt>
                <c:pt idx="8">
                  <c:v>82.86</c:v>
                </c:pt>
                <c:pt idx="9">
                  <c:v>82.23</c:v>
                </c:pt>
                <c:pt idx="10">
                  <c:v>71.099999999999994</c:v>
                </c:pt>
                <c:pt idx="11">
                  <c:v>66.08</c:v>
                </c:pt>
                <c:pt idx="12">
                  <c:v>74.89</c:v>
                </c:pt>
                <c:pt idx="13">
                  <c:v>76.960000000000008</c:v>
                </c:pt>
                <c:pt idx="14">
                  <c:v>76.180000000000007</c:v>
                </c:pt>
                <c:pt idx="15">
                  <c:v>65.5</c:v>
                </c:pt>
                <c:pt idx="16">
                  <c:v>73.47</c:v>
                </c:pt>
                <c:pt idx="17">
                  <c:v>54.64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58.300000000000004</c:v>
                </c:pt>
                <c:pt idx="1">
                  <c:v>62.75</c:v>
                </c:pt>
                <c:pt idx="2">
                  <c:v>73.67</c:v>
                </c:pt>
                <c:pt idx="3">
                  <c:v>66.960000000000008</c:v>
                </c:pt>
                <c:pt idx="4">
                  <c:v>58.38</c:v>
                </c:pt>
                <c:pt idx="5">
                  <c:v>59.15</c:v>
                </c:pt>
                <c:pt idx="6">
                  <c:v>69.66</c:v>
                </c:pt>
                <c:pt idx="7">
                  <c:v>59.91</c:v>
                </c:pt>
                <c:pt idx="8">
                  <c:v>60.160000000000004</c:v>
                </c:pt>
                <c:pt idx="9">
                  <c:v>64.47</c:v>
                </c:pt>
                <c:pt idx="10">
                  <c:v>70.430000000000007</c:v>
                </c:pt>
                <c:pt idx="11">
                  <c:v>65.099999999999994</c:v>
                </c:pt>
                <c:pt idx="12">
                  <c:v>65.949999999999989</c:v>
                </c:pt>
                <c:pt idx="13">
                  <c:v>64</c:v>
                </c:pt>
                <c:pt idx="14">
                  <c:v>69.710000000000008</c:v>
                </c:pt>
                <c:pt idx="15">
                  <c:v>58.76</c:v>
                </c:pt>
                <c:pt idx="16">
                  <c:v>65.509999999999991</c:v>
                </c:pt>
                <c:pt idx="17">
                  <c:v>57.25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71.34</c:v>
                </c:pt>
                <c:pt idx="1">
                  <c:v>70.89</c:v>
                </c:pt>
                <c:pt idx="2">
                  <c:v>73.75</c:v>
                </c:pt>
                <c:pt idx="3">
                  <c:v>68.64</c:v>
                </c:pt>
                <c:pt idx="4">
                  <c:v>71.430000000000007</c:v>
                </c:pt>
                <c:pt idx="5">
                  <c:v>68.990000000000009</c:v>
                </c:pt>
                <c:pt idx="6">
                  <c:v>73.19</c:v>
                </c:pt>
                <c:pt idx="7">
                  <c:v>69.320000000000007</c:v>
                </c:pt>
                <c:pt idx="8">
                  <c:v>69.09</c:v>
                </c:pt>
                <c:pt idx="9">
                  <c:v>77.55</c:v>
                </c:pt>
                <c:pt idx="10">
                  <c:v>74.88</c:v>
                </c:pt>
                <c:pt idx="11">
                  <c:v>70.699999999999989</c:v>
                </c:pt>
                <c:pt idx="12">
                  <c:v>75</c:v>
                </c:pt>
                <c:pt idx="13">
                  <c:v>65.539999999999992</c:v>
                </c:pt>
                <c:pt idx="14">
                  <c:v>68.78</c:v>
                </c:pt>
                <c:pt idx="15">
                  <c:v>70.349999999999994</c:v>
                </c:pt>
                <c:pt idx="16">
                  <c:v>73.650000000000006</c:v>
                </c:pt>
                <c:pt idx="17">
                  <c:v>80.59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66.740000000000009</c:v>
                </c:pt>
                <c:pt idx="1">
                  <c:v>68.429999999999993</c:v>
                </c:pt>
                <c:pt idx="2">
                  <c:v>71.930000000000007</c:v>
                </c:pt>
                <c:pt idx="3">
                  <c:v>69.56</c:v>
                </c:pt>
                <c:pt idx="4">
                  <c:v>64.73</c:v>
                </c:pt>
                <c:pt idx="5">
                  <c:v>65.599999999999994</c:v>
                </c:pt>
                <c:pt idx="6">
                  <c:v>72.25</c:v>
                </c:pt>
                <c:pt idx="7">
                  <c:v>72.05</c:v>
                </c:pt>
                <c:pt idx="8">
                  <c:v>72.27000000000001</c:v>
                </c:pt>
                <c:pt idx="9">
                  <c:v>71.75</c:v>
                </c:pt>
                <c:pt idx="10">
                  <c:v>73.16</c:v>
                </c:pt>
                <c:pt idx="11">
                  <c:v>71.7</c:v>
                </c:pt>
                <c:pt idx="12">
                  <c:v>77</c:v>
                </c:pt>
                <c:pt idx="13">
                  <c:v>62.21</c:v>
                </c:pt>
                <c:pt idx="14">
                  <c:v>70.16</c:v>
                </c:pt>
                <c:pt idx="15">
                  <c:v>63.07</c:v>
                </c:pt>
                <c:pt idx="16">
                  <c:v>73.25</c:v>
                </c:pt>
                <c:pt idx="17">
                  <c:v>90.29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68-4E62-8910-87AA14D0BB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5.1</c:v>
                </c:pt>
                <c:pt idx="5">
                  <c:v>5.2</c:v>
                </c:pt>
                <c:pt idx="6">
                  <c:v>6.1</c:v>
                </c:pt>
                <c:pt idx="7">
                  <c:v>6.2</c:v>
                </c:pt>
                <c:pt idx="8">
                  <c:v>7</c:v>
                </c:pt>
                <c:pt idx="9">
                  <c:v>8</c:v>
                </c:pt>
                <c:pt idx="10">
                  <c:v>9.1</c:v>
                </c:pt>
                <c:pt idx="11">
                  <c:v>9.2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92.31</c:v>
                </c:pt>
                <c:pt idx="1">
                  <c:v>83.3</c:v>
                </c:pt>
                <c:pt idx="2">
                  <c:v>83.97</c:v>
                </c:pt>
                <c:pt idx="3">
                  <c:v>61.96</c:v>
                </c:pt>
                <c:pt idx="4">
                  <c:v>68.47</c:v>
                </c:pt>
                <c:pt idx="5">
                  <c:v>54.78</c:v>
                </c:pt>
                <c:pt idx="6">
                  <c:v>93.35</c:v>
                </c:pt>
                <c:pt idx="7">
                  <c:v>84.32</c:v>
                </c:pt>
                <c:pt idx="8">
                  <c:v>62.77</c:v>
                </c:pt>
                <c:pt idx="9">
                  <c:v>46.38</c:v>
                </c:pt>
                <c:pt idx="10">
                  <c:v>54.86</c:v>
                </c:pt>
                <c:pt idx="11">
                  <c:v>44.87</c:v>
                </c:pt>
                <c:pt idx="12">
                  <c:v>57.77</c:v>
                </c:pt>
                <c:pt idx="13">
                  <c:v>66.790000000000006</c:v>
                </c:pt>
                <c:pt idx="14">
                  <c:v>15.78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0A1-4C34-B279-AE0D1699E52E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0A1-4C34-B279-AE0D1699E52E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6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0A1-4C34-B279-AE0D1699E52E}"/>
                </c:ext>
              </c:extLst>
            </c:dLbl>
            <c:dLbl>
              <c:idx val="7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0A1-4C34-B279-AE0D1699E52E}"/>
                </c:ext>
              </c:extLst>
            </c:dLbl>
            <c:dLbl>
              <c:idx val="9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0A1-4C34-B279-AE0D1699E52E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4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0A1-4C34-B279-AE0D1699E52E}"/>
                </c:ext>
              </c:extLst>
            </c:dLbl>
            <c:dLbl>
              <c:idx val="18"/>
              <c:layout>
                <c:manualLayout>
                  <c:x val="4.4705224923161256E-3"/>
                  <c:y val="-2.2259321090706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78-4056-A42A-19F41D082FC3}"/>
                </c:ext>
              </c:extLst>
            </c:dLbl>
            <c:dLbl>
              <c:idx val="19"/>
              <c:layout>
                <c:manualLayout>
                  <c:x val="4.4705224923162895E-3"/>
                  <c:y val="-2.22593210907075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78-4056-A42A-19F41D082F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5.1</c:v>
                </c:pt>
                <c:pt idx="5">
                  <c:v>5.2</c:v>
                </c:pt>
                <c:pt idx="6">
                  <c:v>6.1</c:v>
                </c:pt>
                <c:pt idx="7">
                  <c:v>6.2</c:v>
                </c:pt>
                <c:pt idx="8">
                  <c:v>7</c:v>
                </c:pt>
                <c:pt idx="9">
                  <c:v>8</c:v>
                </c:pt>
                <c:pt idx="10">
                  <c:v>9.1</c:v>
                </c:pt>
                <c:pt idx="11">
                  <c:v>9.2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91.32</c:v>
                </c:pt>
                <c:pt idx="1">
                  <c:v>81.72</c:v>
                </c:pt>
                <c:pt idx="2">
                  <c:v>83.32</c:v>
                </c:pt>
                <c:pt idx="3">
                  <c:v>58.2</c:v>
                </c:pt>
                <c:pt idx="4">
                  <c:v>64.05</c:v>
                </c:pt>
                <c:pt idx="5">
                  <c:v>51.6</c:v>
                </c:pt>
                <c:pt idx="6">
                  <c:v>92.31</c:v>
                </c:pt>
                <c:pt idx="7">
                  <c:v>82.75</c:v>
                </c:pt>
                <c:pt idx="8">
                  <c:v>60.06</c:v>
                </c:pt>
                <c:pt idx="9">
                  <c:v>43.89</c:v>
                </c:pt>
                <c:pt idx="10">
                  <c:v>52.58</c:v>
                </c:pt>
                <c:pt idx="11">
                  <c:v>42.74</c:v>
                </c:pt>
                <c:pt idx="12">
                  <c:v>55.67</c:v>
                </c:pt>
                <c:pt idx="13">
                  <c:v>66.61</c:v>
                </c:pt>
                <c:pt idx="14">
                  <c:v>16.89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2.69</c:v>
                </c:pt>
                <c:pt idx="1">
                  <c:v>22.13</c:v>
                </c:pt>
                <c:pt idx="2">
                  <c:v>44.83</c:v>
                </c:pt>
                <c:pt idx="3">
                  <c:v>30.35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3.19</c:v>
                </c:pt>
                <c:pt idx="1">
                  <c:v>23.7</c:v>
                </c:pt>
                <c:pt idx="2">
                  <c:v>45.88</c:v>
                </c:pt>
                <c:pt idx="3">
                  <c:v>27.24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Лист1!$B$1:$V$1</c:f>
              <c:strCach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strCache>
            </c:strRef>
          </c:cat>
          <c:val>
            <c:numRef>
              <c:f>Лист1!$B$2:$V$2</c:f>
              <c:numCache>
                <c:formatCode>General</c:formatCode>
                <c:ptCount val="21"/>
                <c:pt idx="0">
                  <c:v>0.1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1.1000000000000001</c:v>
                </c:pt>
                <c:pt idx="6">
                  <c:v>3.9</c:v>
                </c:pt>
                <c:pt idx="7">
                  <c:v>4.9000000000000004</c:v>
                </c:pt>
                <c:pt idx="8">
                  <c:v>6.2</c:v>
                </c:pt>
                <c:pt idx="9">
                  <c:v>8.8000000000000007</c:v>
                </c:pt>
                <c:pt idx="10">
                  <c:v>7.9</c:v>
                </c:pt>
                <c:pt idx="11">
                  <c:v>8.6999999999999993</c:v>
                </c:pt>
                <c:pt idx="12">
                  <c:v>8.6999999999999993</c:v>
                </c:pt>
                <c:pt idx="13">
                  <c:v>9.9</c:v>
                </c:pt>
                <c:pt idx="14">
                  <c:v>10.6</c:v>
                </c:pt>
                <c:pt idx="15">
                  <c:v>7.2</c:v>
                </c:pt>
                <c:pt idx="16">
                  <c:v>6.6</c:v>
                </c:pt>
                <c:pt idx="17">
                  <c:v>5.2</c:v>
                </c:pt>
                <c:pt idx="18">
                  <c:v>4.2</c:v>
                </c:pt>
                <c:pt idx="19">
                  <c:v>2.2000000000000002</c:v>
                </c:pt>
                <c:pt idx="2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7662861671490386"/>
              <c:y val="0.93025449027491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5.1</c:v>
                </c:pt>
                <c:pt idx="5">
                  <c:v>5.2</c:v>
                </c:pt>
                <c:pt idx="6">
                  <c:v>6.1</c:v>
                </c:pt>
                <c:pt idx="7">
                  <c:v>6.2</c:v>
                </c:pt>
                <c:pt idx="8">
                  <c:v>7</c:v>
                </c:pt>
                <c:pt idx="9">
                  <c:v>8</c:v>
                </c:pt>
                <c:pt idx="10">
                  <c:v>9.1</c:v>
                </c:pt>
                <c:pt idx="11">
                  <c:v>9.2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</c:strCache>
            </c:strRef>
          </c:cat>
          <c:val>
            <c:numRef>
              <c:f>Лист1!$B$2:$P$2</c:f>
              <c:numCache>
                <c:formatCode>General</c:formatCode>
                <c:ptCount val="15"/>
                <c:pt idx="0">
                  <c:v>55.99</c:v>
                </c:pt>
                <c:pt idx="1">
                  <c:v>32.93</c:v>
                </c:pt>
                <c:pt idx="2">
                  <c:v>21.93</c:v>
                </c:pt>
                <c:pt idx="3">
                  <c:v>10.93</c:v>
                </c:pt>
                <c:pt idx="4">
                  <c:v>17</c:v>
                </c:pt>
                <c:pt idx="5">
                  <c:v>9.7100000000000009</c:v>
                </c:pt>
                <c:pt idx="6">
                  <c:v>58.12</c:v>
                </c:pt>
                <c:pt idx="7">
                  <c:v>31.41</c:v>
                </c:pt>
                <c:pt idx="8">
                  <c:v>11.08</c:v>
                </c:pt>
                <c:pt idx="9">
                  <c:v>0.99</c:v>
                </c:pt>
                <c:pt idx="10">
                  <c:v>11.84</c:v>
                </c:pt>
                <c:pt idx="11">
                  <c:v>7.89</c:v>
                </c:pt>
                <c:pt idx="12">
                  <c:v>7.89</c:v>
                </c:pt>
                <c:pt idx="13">
                  <c:v>25.72</c:v>
                </c:pt>
                <c:pt idx="14">
                  <c:v>1.82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5.1</c:v>
                </c:pt>
                <c:pt idx="5">
                  <c:v>5.2</c:v>
                </c:pt>
                <c:pt idx="6">
                  <c:v>6.1</c:v>
                </c:pt>
                <c:pt idx="7">
                  <c:v>6.2</c:v>
                </c:pt>
                <c:pt idx="8">
                  <c:v>7</c:v>
                </c:pt>
                <c:pt idx="9">
                  <c:v>8</c:v>
                </c:pt>
                <c:pt idx="10">
                  <c:v>9.1</c:v>
                </c:pt>
                <c:pt idx="11">
                  <c:v>9.2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</c:strCache>
            </c:strRef>
          </c:cat>
          <c:val>
            <c:numRef>
              <c:f>Лист1!$B$3:$P$3</c:f>
              <c:numCache>
                <c:formatCode>General</c:formatCode>
                <c:ptCount val="15"/>
                <c:pt idx="0">
                  <c:v>83.25</c:v>
                </c:pt>
                <c:pt idx="1">
                  <c:v>66.540000000000006</c:v>
                </c:pt>
                <c:pt idx="2">
                  <c:v>64.81</c:v>
                </c:pt>
                <c:pt idx="3">
                  <c:v>31.46</c:v>
                </c:pt>
                <c:pt idx="4">
                  <c:v>42.84</c:v>
                </c:pt>
                <c:pt idx="5">
                  <c:v>27.5</c:v>
                </c:pt>
                <c:pt idx="6">
                  <c:v>85.5</c:v>
                </c:pt>
                <c:pt idx="7">
                  <c:v>67.400000000000006</c:v>
                </c:pt>
                <c:pt idx="8">
                  <c:v>33.5</c:v>
                </c:pt>
                <c:pt idx="9">
                  <c:v>7.8</c:v>
                </c:pt>
                <c:pt idx="10">
                  <c:v>28.07</c:v>
                </c:pt>
                <c:pt idx="11">
                  <c:v>18.239999999999998</c:v>
                </c:pt>
                <c:pt idx="12">
                  <c:v>26.64</c:v>
                </c:pt>
                <c:pt idx="13">
                  <c:v>47.9</c:v>
                </c:pt>
                <c:pt idx="14">
                  <c:v>2.68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5.1</c:v>
                </c:pt>
                <c:pt idx="5">
                  <c:v>5.2</c:v>
                </c:pt>
                <c:pt idx="6">
                  <c:v>6.1</c:v>
                </c:pt>
                <c:pt idx="7">
                  <c:v>6.2</c:v>
                </c:pt>
                <c:pt idx="8">
                  <c:v>7</c:v>
                </c:pt>
                <c:pt idx="9">
                  <c:v>8</c:v>
                </c:pt>
                <c:pt idx="10">
                  <c:v>9.1</c:v>
                </c:pt>
                <c:pt idx="11">
                  <c:v>9.2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</c:strCache>
            </c:strRef>
          </c:cat>
          <c:val>
            <c:numRef>
              <c:f>Лист1!$B$4:$P$4</c:f>
              <c:numCache>
                <c:formatCode>General</c:formatCode>
                <c:ptCount val="15"/>
                <c:pt idx="0">
                  <c:v>93.74</c:v>
                </c:pt>
                <c:pt idx="1">
                  <c:v>85.05</c:v>
                </c:pt>
                <c:pt idx="2">
                  <c:v>88.87</c:v>
                </c:pt>
                <c:pt idx="3">
                  <c:v>59.27</c:v>
                </c:pt>
                <c:pt idx="4">
                  <c:v>64.010000000000005</c:v>
                </c:pt>
                <c:pt idx="5">
                  <c:v>49.81</c:v>
                </c:pt>
                <c:pt idx="6">
                  <c:v>94.88</c:v>
                </c:pt>
                <c:pt idx="7">
                  <c:v>86.45</c:v>
                </c:pt>
                <c:pt idx="8">
                  <c:v>62.1</c:v>
                </c:pt>
                <c:pt idx="9">
                  <c:v>40.81</c:v>
                </c:pt>
                <c:pt idx="10">
                  <c:v>52.69</c:v>
                </c:pt>
                <c:pt idx="11">
                  <c:v>40.229999999999997</c:v>
                </c:pt>
                <c:pt idx="12">
                  <c:v>55.96</c:v>
                </c:pt>
                <c:pt idx="13">
                  <c:v>67.47</c:v>
                </c:pt>
                <c:pt idx="14">
                  <c:v>9.8800000000000008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5.1</c:v>
                </c:pt>
                <c:pt idx="5">
                  <c:v>5.2</c:v>
                </c:pt>
                <c:pt idx="6">
                  <c:v>6.1</c:v>
                </c:pt>
                <c:pt idx="7">
                  <c:v>6.2</c:v>
                </c:pt>
                <c:pt idx="8">
                  <c:v>7</c:v>
                </c:pt>
                <c:pt idx="9">
                  <c:v>8</c:v>
                </c:pt>
                <c:pt idx="10">
                  <c:v>9.1</c:v>
                </c:pt>
                <c:pt idx="11">
                  <c:v>9.2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</c:strCache>
            </c:strRef>
          </c:cat>
          <c:val>
            <c:numRef>
              <c:f>Лист1!$B$5:$P$5</c:f>
              <c:numCache>
                <c:formatCode>General</c:formatCode>
                <c:ptCount val="15"/>
                <c:pt idx="0">
                  <c:v>98.4</c:v>
                </c:pt>
                <c:pt idx="1">
                  <c:v>95.04</c:v>
                </c:pt>
                <c:pt idx="2">
                  <c:v>97.26</c:v>
                </c:pt>
                <c:pt idx="3">
                  <c:v>85.21</c:v>
                </c:pt>
                <c:pt idx="4">
                  <c:v>88.07</c:v>
                </c:pt>
                <c:pt idx="5">
                  <c:v>80.48</c:v>
                </c:pt>
                <c:pt idx="6">
                  <c:v>97.9</c:v>
                </c:pt>
                <c:pt idx="7">
                  <c:v>95.88</c:v>
                </c:pt>
                <c:pt idx="8">
                  <c:v>85.44</c:v>
                </c:pt>
                <c:pt idx="9">
                  <c:v>85.5</c:v>
                </c:pt>
                <c:pt idx="10">
                  <c:v>78.47</c:v>
                </c:pt>
                <c:pt idx="11">
                  <c:v>72.38</c:v>
                </c:pt>
                <c:pt idx="12">
                  <c:v>86.03</c:v>
                </c:pt>
                <c:pt idx="13">
                  <c:v>86.25</c:v>
                </c:pt>
                <c:pt idx="14">
                  <c:v>42.84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 задания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61.06</c:v>
                </c:pt>
                <c:pt idx="1">
                  <c:v>79.150000000000006</c:v>
                </c:pt>
                <c:pt idx="2">
                  <c:v>75.510000000000005</c:v>
                </c:pt>
                <c:pt idx="3">
                  <c:v>81.81</c:v>
                </c:pt>
                <c:pt idx="4">
                  <c:v>75.64</c:v>
                </c:pt>
                <c:pt idx="5">
                  <c:v>77.25</c:v>
                </c:pt>
                <c:pt idx="6">
                  <c:v>70.47</c:v>
                </c:pt>
                <c:pt idx="7">
                  <c:v>75.490000000000009</c:v>
                </c:pt>
                <c:pt idx="8">
                  <c:v>80.77000000000001</c:v>
                </c:pt>
                <c:pt idx="9">
                  <c:v>67.150000000000006</c:v>
                </c:pt>
                <c:pt idx="10">
                  <c:v>63.92</c:v>
                </c:pt>
                <c:pt idx="11">
                  <c:v>77.61</c:v>
                </c:pt>
                <c:pt idx="12">
                  <c:v>69.62</c:v>
                </c:pt>
                <c:pt idx="13">
                  <c:v>70.210000000000008</c:v>
                </c:pt>
                <c:pt idx="14">
                  <c:v>74.930000000000007</c:v>
                </c:pt>
                <c:pt idx="15">
                  <c:v>72.759999999999991</c:v>
                </c:pt>
                <c:pt idx="16">
                  <c:v>77.069999999999993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67.56</c:v>
                </c:pt>
                <c:pt idx="1">
                  <c:v>70.31</c:v>
                </c:pt>
                <c:pt idx="2">
                  <c:v>69.039999999999992</c:v>
                </c:pt>
                <c:pt idx="3">
                  <c:v>63.26</c:v>
                </c:pt>
                <c:pt idx="4">
                  <c:v>61.89</c:v>
                </c:pt>
                <c:pt idx="5">
                  <c:v>64.069999999999993</c:v>
                </c:pt>
                <c:pt idx="6">
                  <c:v>62.5</c:v>
                </c:pt>
                <c:pt idx="7">
                  <c:v>77.28</c:v>
                </c:pt>
                <c:pt idx="8">
                  <c:v>68.260000000000005</c:v>
                </c:pt>
                <c:pt idx="9">
                  <c:v>58.34</c:v>
                </c:pt>
                <c:pt idx="10">
                  <c:v>51.28</c:v>
                </c:pt>
                <c:pt idx="11">
                  <c:v>72.539999999999992</c:v>
                </c:pt>
                <c:pt idx="12">
                  <c:v>54.42</c:v>
                </c:pt>
                <c:pt idx="13">
                  <c:v>62.45</c:v>
                </c:pt>
                <c:pt idx="14">
                  <c:v>72.22</c:v>
                </c:pt>
                <c:pt idx="15">
                  <c:v>63.3</c:v>
                </c:pt>
                <c:pt idx="16">
                  <c:v>61.62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68.62</c:v>
                </c:pt>
                <c:pt idx="1">
                  <c:v>78.87</c:v>
                </c:pt>
                <c:pt idx="2">
                  <c:v>75.099999999999994</c:v>
                </c:pt>
                <c:pt idx="3">
                  <c:v>74.89</c:v>
                </c:pt>
                <c:pt idx="4">
                  <c:v>71.790000000000006</c:v>
                </c:pt>
                <c:pt idx="5">
                  <c:v>74.22</c:v>
                </c:pt>
                <c:pt idx="6">
                  <c:v>75.319999999999993</c:v>
                </c:pt>
                <c:pt idx="7">
                  <c:v>84.21</c:v>
                </c:pt>
                <c:pt idx="8">
                  <c:v>68.39</c:v>
                </c:pt>
                <c:pt idx="9">
                  <c:v>75</c:v>
                </c:pt>
                <c:pt idx="10">
                  <c:v>65.89</c:v>
                </c:pt>
                <c:pt idx="11">
                  <c:v>80.989999999999995</c:v>
                </c:pt>
                <c:pt idx="12">
                  <c:v>76.19</c:v>
                </c:pt>
                <c:pt idx="13">
                  <c:v>72.63</c:v>
                </c:pt>
                <c:pt idx="14">
                  <c:v>74.62</c:v>
                </c:pt>
                <c:pt idx="15">
                  <c:v>72.349999999999994</c:v>
                </c:pt>
                <c:pt idx="16">
                  <c:v>72.16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72.92</c:v>
                </c:pt>
                <c:pt idx="1">
                  <c:v>80.77</c:v>
                </c:pt>
                <c:pt idx="2">
                  <c:v>76.989999999999995</c:v>
                </c:pt>
                <c:pt idx="3">
                  <c:v>79.599999999999994</c:v>
                </c:pt>
                <c:pt idx="4">
                  <c:v>70.91</c:v>
                </c:pt>
                <c:pt idx="5">
                  <c:v>78.900000000000006</c:v>
                </c:pt>
                <c:pt idx="6">
                  <c:v>75.180000000000007</c:v>
                </c:pt>
                <c:pt idx="7">
                  <c:v>84.71</c:v>
                </c:pt>
                <c:pt idx="8">
                  <c:v>73.87</c:v>
                </c:pt>
                <c:pt idx="9">
                  <c:v>69.290000000000006</c:v>
                </c:pt>
                <c:pt idx="10">
                  <c:v>66.83</c:v>
                </c:pt>
                <c:pt idx="11">
                  <c:v>71.89</c:v>
                </c:pt>
                <c:pt idx="12">
                  <c:v>73.849999999999994</c:v>
                </c:pt>
                <c:pt idx="13">
                  <c:v>70.040000000000006</c:v>
                </c:pt>
                <c:pt idx="14">
                  <c:v>78.27</c:v>
                </c:pt>
                <c:pt idx="15">
                  <c:v>70.02</c:v>
                </c:pt>
                <c:pt idx="16">
                  <c:v>79.84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2-4CCD-965A-5AFA7EB40F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5536202323133E-2"/>
          <c:y val="0.1054614556848513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72.429999999999993</c:v>
                </c:pt>
                <c:pt idx="1">
                  <c:v>68.92</c:v>
                </c:pt>
                <c:pt idx="2">
                  <c:v>78.25</c:v>
                </c:pt>
                <c:pt idx="3">
                  <c:v>66.81</c:v>
                </c:pt>
                <c:pt idx="4">
                  <c:v>79.42</c:v>
                </c:pt>
                <c:pt idx="5">
                  <c:v>72.86</c:v>
                </c:pt>
                <c:pt idx="6">
                  <c:v>80.73</c:v>
                </c:pt>
                <c:pt idx="7">
                  <c:v>72.5</c:v>
                </c:pt>
                <c:pt idx="8">
                  <c:v>81.58</c:v>
                </c:pt>
                <c:pt idx="9">
                  <c:v>86.92</c:v>
                </c:pt>
                <c:pt idx="10">
                  <c:v>69.87</c:v>
                </c:pt>
                <c:pt idx="11">
                  <c:v>61.06</c:v>
                </c:pt>
                <c:pt idx="12">
                  <c:v>75.25</c:v>
                </c:pt>
                <c:pt idx="13">
                  <c:v>81.069999999999993</c:v>
                </c:pt>
                <c:pt idx="14">
                  <c:v>77.490000000000009</c:v>
                </c:pt>
                <c:pt idx="15">
                  <c:v>69.83</c:v>
                </c:pt>
                <c:pt idx="16">
                  <c:v>65.36</c:v>
                </c:pt>
                <c:pt idx="17">
                  <c:v>76.42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61.16</c:v>
                </c:pt>
                <c:pt idx="1">
                  <c:v>66.5</c:v>
                </c:pt>
                <c:pt idx="2">
                  <c:v>66.91</c:v>
                </c:pt>
                <c:pt idx="3">
                  <c:v>65.28</c:v>
                </c:pt>
                <c:pt idx="4">
                  <c:v>53.42</c:v>
                </c:pt>
                <c:pt idx="5">
                  <c:v>66.510000000000005</c:v>
                </c:pt>
                <c:pt idx="6">
                  <c:v>76.289999999999992</c:v>
                </c:pt>
                <c:pt idx="7">
                  <c:v>69.710000000000008</c:v>
                </c:pt>
                <c:pt idx="8">
                  <c:v>62.93</c:v>
                </c:pt>
                <c:pt idx="9">
                  <c:v>59.050000000000004</c:v>
                </c:pt>
                <c:pt idx="10">
                  <c:v>69.84</c:v>
                </c:pt>
                <c:pt idx="11">
                  <c:v>81.55</c:v>
                </c:pt>
                <c:pt idx="12">
                  <c:v>61.17</c:v>
                </c:pt>
                <c:pt idx="13">
                  <c:v>72.91</c:v>
                </c:pt>
                <c:pt idx="14">
                  <c:v>70.53</c:v>
                </c:pt>
                <c:pt idx="15">
                  <c:v>71.349999999999994</c:v>
                </c:pt>
                <c:pt idx="16">
                  <c:v>57.99</c:v>
                </c:pt>
                <c:pt idx="17">
                  <c:v>73.22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69.31</c:v>
                </c:pt>
                <c:pt idx="1">
                  <c:v>74.680000000000007</c:v>
                </c:pt>
                <c:pt idx="2">
                  <c:v>75.460000000000008</c:v>
                </c:pt>
                <c:pt idx="3">
                  <c:v>78.709999999999994</c:v>
                </c:pt>
                <c:pt idx="4">
                  <c:v>77.16</c:v>
                </c:pt>
                <c:pt idx="5">
                  <c:v>76.06</c:v>
                </c:pt>
                <c:pt idx="6">
                  <c:v>82.97</c:v>
                </c:pt>
                <c:pt idx="7">
                  <c:v>68.95</c:v>
                </c:pt>
                <c:pt idx="8">
                  <c:v>70.8</c:v>
                </c:pt>
                <c:pt idx="9">
                  <c:v>81.36</c:v>
                </c:pt>
                <c:pt idx="10">
                  <c:v>82.2</c:v>
                </c:pt>
                <c:pt idx="11">
                  <c:v>77.650000000000006</c:v>
                </c:pt>
                <c:pt idx="12">
                  <c:v>75.289999999999992</c:v>
                </c:pt>
                <c:pt idx="13">
                  <c:v>70.39</c:v>
                </c:pt>
                <c:pt idx="14">
                  <c:v>73.67</c:v>
                </c:pt>
                <c:pt idx="15">
                  <c:v>71.87</c:v>
                </c:pt>
                <c:pt idx="16">
                  <c:v>77.95</c:v>
                </c:pt>
                <c:pt idx="17">
                  <c:v>93.4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69.540000000000006</c:v>
                </c:pt>
                <c:pt idx="1">
                  <c:v>73.25</c:v>
                </c:pt>
                <c:pt idx="2">
                  <c:v>76.3</c:v>
                </c:pt>
                <c:pt idx="3">
                  <c:v>81.199999999999989</c:v>
                </c:pt>
                <c:pt idx="4">
                  <c:v>65.64</c:v>
                </c:pt>
                <c:pt idx="5">
                  <c:v>77.02</c:v>
                </c:pt>
                <c:pt idx="6">
                  <c:v>76.650000000000006</c:v>
                </c:pt>
                <c:pt idx="7">
                  <c:v>75.56</c:v>
                </c:pt>
                <c:pt idx="8">
                  <c:v>79.66</c:v>
                </c:pt>
                <c:pt idx="9">
                  <c:v>80.03</c:v>
                </c:pt>
                <c:pt idx="10">
                  <c:v>81.47999999999999</c:v>
                </c:pt>
                <c:pt idx="11">
                  <c:v>79.319999999999993</c:v>
                </c:pt>
                <c:pt idx="12">
                  <c:v>75.17</c:v>
                </c:pt>
                <c:pt idx="13">
                  <c:v>74.86</c:v>
                </c:pt>
                <c:pt idx="14">
                  <c:v>75.179999999999993</c:v>
                </c:pt>
                <c:pt idx="15">
                  <c:v>70.19</c:v>
                </c:pt>
                <c:pt idx="16">
                  <c:v>77.63</c:v>
                </c:pt>
                <c:pt idx="17">
                  <c:v>88.78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1-47AC-800C-0F9AF7E1CF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Лист1!$A$2:$A$23</c:f>
              <c:strCache>
                <c:ptCount val="22"/>
                <c:pt idx="0">
                  <c:v>1</c:v>
                </c:pt>
                <c:pt idx="1">
                  <c:v>2</c:v>
                </c:pt>
                <c:pt idx="2">
                  <c:v>3.1</c:v>
                </c:pt>
                <c:pt idx="3">
                  <c:v>3.2</c:v>
                </c:pt>
                <c:pt idx="4">
                  <c:v>3.3</c:v>
                </c:pt>
                <c:pt idx="5">
                  <c:v>4</c:v>
                </c:pt>
                <c:pt idx="6">
                  <c:v>5</c:v>
                </c:pt>
                <c:pt idx="7">
                  <c:v>6.1</c:v>
                </c:pt>
                <c:pt idx="8">
                  <c:v>6.2</c:v>
                </c:pt>
                <c:pt idx="9">
                  <c:v>6.3</c:v>
                </c:pt>
                <c:pt idx="10">
                  <c:v>7.1</c:v>
                </c:pt>
                <c:pt idx="11">
                  <c:v>7.2</c:v>
                </c:pt>
                <c:pt idx="12">
                  <c:v>8К1</c:v>
                </c:pt>
                <c:pt idx="13">
                  <c:v>8К2</c:v>
                </c:pt>
                <c:pt idx="14">
                  <c:v>8К3</c:v>
                </c:pt>
                <c:pt idx="15">
                  <c:v>9.1</c:v>
                </c:pt>
                <c:pt idx="16">
                  <c:v>9.2</c:v>
                </c:pt>
                <c:pt idx="17">
                  <c:v>9.3</c:v>
                </c:pt>
                <c:pt idx="18">
                  <c:v>10.1</c:v>
                </c:pt>
                <c:pt idx="19">
                  <c:v>10.2К1</c:v>
                </c:pt>
                <c:pt idx="20">
                  <c:v>10.2К2</c:v>
                </c:pt>
                <c:pt idx="21">
                  <c:v>10.2К3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90.97</c:v>
                </c:pt>
                <c:pt idx="1">
                  <c:v>77.53</c:v>
                </c:pt>
                <c:pt idx="2">
                  <c:v>70.77</c:v>
                </c:pt>
                <c:pt idx="3">
                  <c:v>87.68</c:v>
                </c:pt>
                <c:pt idx="4">
                  <c:v>60.84</c:v>
                </c:pt>
                <c:pt idx="5">
                  <c:v>75.08</c:v>
                </c:pt>
                <c:pt idx="6">
                  <c:v>85.75</c:v>
                </c:pt>
                <c:pt idx="7">
                  <c:v>78.239999999999995</c:v>
                </c:pt>
                <c:pt idx="8">
                  <c:v>44.87</c:v>
                </c:pt>
                <c:pt idx="9">
                  <c:v>33.950000000000003</c:v>
                </c:pt>
                <c:pt idx="10">
                  <c:v>73.87</c:v>
                </c:pt>
                <c:pt idx="11">
                  <c:v>69.099999999999994</c:v>
                </c:pt>
                <c:pt idx="12">
                  <c:v>86.54</c:v>
                </c:pt>
                <c:pt idx="13">
                  <c:v>72.56</c:v>
                </c:pt>
                <c:pt idx="14">
                  <c:v>52.67</c:v>
                </c:pt>
                <c:pt idx="15">
                  <c:v>92.24</c:v>
                </c:pt>
                <c:pt idx="16">
                  <c:v>87.34</c:v>
                </c:pt>
                <c:pt idx="17">
                  <c:v>60.25</c:v>
                </c:pt>
                <c:pt idx="18">
                  <c:v>82.6</c:v>
                </c:pt>
                <c:pt idx="19">
                  <c:v>67.52</c:v>
                </c:pt>
                <c:pt idx="20">
                  <c:v>66.02</c:v>
                </c:pt>
                <c:pt idx="21">
                  <c:v>38.65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8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7FF-4A47-B589-7C58D0838A17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4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D70-4332-A970-2E955DBEDC4C}"/>
                </c:ext>
              </c:extLst>
            </c:dLbl>
            <c:dLbl>
              <c:idx val="15"/>
              <c:layout>
                <c:manualLayout>
                  <c:x val="6.7057837384745158E-3"/>
                  <c:y val="-4.7114252061248533E-3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F-4C7D-91EC-59D15CFD1387}"/>
                </c:ext>
              </c:extLst>
            </c:dLbl>
            <c:dLbl>
              <c:idx val="16"/>
              <c:layout>
                <c:manualLayout>
                  <c:x val="1.2293936853869631E-2"/>
                  <c:y val="4.7114252061248524E-3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9F-4C7D-91EC-59D15CFD1387}"/>
                </c:ext>
              </c:extLst>
            </c:dLbl>
            <c:dLbl>
              <c:idx val="18"/>
              <c:layout>
                <c:manualLayout>
                  <c:x val="4.4705224923161256E-3"/>
                  <c:y val="-2.2259321090706732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78-4056-A42A-19F41D082FC3}"/>
                </c:ext>
              </c:extLst>
            </c:dLbl>
            <c:dLbl>
              <c:idx val="19"/>
              <c:layout>
                <c:manualLayout>
                  <c:x val="4.4705224923162895E-3"/>
                  <c:y val="-2.22593210907075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78-4056-A42A-19F41D082FC3}"/>
                </c:ext>
              </c:extLst>
            </c:dLbl>
            <c:dLbl>
              <c:idx val="21"/>
              <c:layout>
                <c:manualLayout>
                  <c:x val="6.7057837384744343E-3"/>
                  <c:y val="-7.0671378091872791E-3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9F-4C7D-91EC-59D15CFD1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Лист1!$A$2:$A$23</c:f>
              <c:strCache>
                <c:ptCount val="22"/>
                <c:pt idx="0">
                  <c:v>1</c:v>
                </c:pt>
                <c:pt idx="1">
                  <c:v>2</c:v>
                </c:pt>
                <c:pt idx="2">
                  <c:v>3.1</c:v>
                </c:pt>
                <c:pt idx="3">
                  <c:v>3.2</c:v>
                </c:pt>
                <c:pt idx="4">
                  <c:v>3.3</c:v>
                </c:pt>
                <c:pt idx="5">
                  <c:v>4</c:v>
                </c:pt>
                <c:pt idx="6">
                  <c:v>5</c:v>
                </c:pt>
                <c:pt idx="7">
                  <c:v>6.1</c:v>
                </c:pt>
                <c:pt idx="8">
                  <c:v>6.2</c:v>
                </c:pt>
                <c:pt idx="9">
                  <c:v>6.3</c:v>
                </c:pt>
                <c:pt idx="10">
                  <c:v>7.1</c:v>
                </c:pt>
                <c:pt idx="11">
                  <c:v>7.2</c:v>
                </c:pt>
                <c:pt idx="12">
                  <c:v>8К1</c:v>
                </c:pt>
                <c:pt idx="13">
                  <c:v>8К2</c:v>
                </c:pt>
                <c:pt idx="14">
                  <c:v>8К3</c:v>
                </c:pt>
                <c:pt idx="15">
                  <c:v>9.1</c:v>
                </c:pt>
                <c:pt idx="16">
                  <c:v>9.2</c:v>
                </c:pt>
                <c:pt idx="17">
                  <c:v>9.3</c:v>
                </c:pt>
                <c:pt idx="18">
                  <c:v>10.1</c:v>
                </c:pt>
                <c:pt idx="19">
                  <c:v>10.2К1</c:v>
                </c:pt>
                <c:pt idx="20">
                  <c:v>10.2К2</c:v>
                </c:pt>
                <c:pt idx="21">
                  <c:v>10.2К3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88.97</c:v>
                </c:pt>
                <c:pt idx="1">
                  <c:v>74.069999999999993</c:v>
                </c:pt>
                <c:pt idx="2">
                  <c:v>65.099999999999994</c:v>
                </c:pt>
                <c:pt idx="3">
                  <c:v>86.67</c:v>
                </c:pt>
                <c:pt idx="4">
                  <c:v>57.43</c:v>
                </c:pt>
                <c:pt idx="5">
                  <c:v>73.8</c:v>
                </c:pt>
                <c:pt idx="6">
                  <c:v>84.65</c:v>
                </c:pt>
                <c:pt idx="7">
                  <c:v>74.69</c:v>
                </c:pt>
                <c:pt idx="8">
                  <c:v>43.92</c:v>
                </c:pt>
                <c:pt idx="9">
                  <c:v>31.34</c:v>
                </c:pt>
                <c:pt idx="10">
                  <c:v>73.88</c:v>
                </c:pt>
                <c:pt idx="11">
                  <c:v>68.47</c:v>
                </c:pt>
                <c:pt idx="12">
                  <c:v>85.52</c:v>
                </c:pt>
                <c:pt idx="13">
                  <c:v>70.23</c:v>
                </c:pt>
                <c:pt idx="14">
                  <c:v>49.63</c:v>
                </c:pt>
                <c:pt idx="15">
                  <c:v>91.24</c:v>
                </c:pt>
                <c:pt idx="16">
                  <c:v>85</c:v>
                </c:pt>
                <c:pt idx="17">
                  <c:v>58.79</c:v>
                </c:pt>
                <c:pt idx="18">
                  <c:v>82.39</c:v>
                </c:pt>
                <c:pt idx="19">
                  <c:v>64.680000000000007</c:v>
                </c:pt>
                <c:pt idx="20">
                  <c:v>60.4</c:v>
                </c:pt>
                <c:pt idx="21">
                  <c:v>33.94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1.04</c:v>
                </c:pt>
                <c:pt idx="1">
                  <c:v>18.239999999999998</c:v>
                </c:pt>
                <c:pt idx="2">
                  <c:v>55.24</c:v>
                </c:pt>
                <c:pt idx="3">
                  <c:v>25.48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1.1200000000000001</c:v>
                </c:pt>
                <c:pt idx="1">
                  <c:v>21.54</c:v>
                </c:pt>
                <c:pt idx="2">
                  <c:v>56.58</c:v>
                </c:pt>
                <c:pt idx="3">
                  <c:v>20.76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Pt>
            <c:idx val="2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8D0-4C8F-960F-05044F09E3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Лист1!$B$1:$AH$1</c:f>
              <c:strCache>
                <c:ptCount val="3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</c:strCache>
            </c:strRef>
          </c:cat>
          <c:val>
            <c:numRef>
              <c:f>Лист1!$B$2:$AH$2</c:f>
              <c:numCache>
                <c:formatCode>General</c:formatCode>
                <c:ptCount val="33"/>
                <c:pt idx="0">
                  <c:v>0.1</c:v>
                </c:pt>
                <c:pt idx="1">
                  <c:v>0</c:v>
                </c:pt>
                <c:pt idx="2">
                  <c:v>0.1</c:v>
                </c:pt>
                <c:pt idx="3">
                  <c:v>0.1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0.7</c:v>
                </c:pt>
                <c:pt idx="9">
                  <c:v>0.9</c:v>
                </c:pt>
                <c:pt idx="10">
                  <c:v>1.1000000000000001</c:v>
                </c:pt>
                <c:pt idx="11">
                  <c:v>1.4</c:v>
                </c:pt>
                <c:pt idx="12">
                  <c:v>1.5</c:v>
                </c:pt>
                <c:pt idx="13">
                  <c:v>1.9</c:v>
                </c:pt>
                <c:pt idx="14">
                  <c:v>2.2999999999999998</c:v>
                </c:pt>
                <c:pt idx="15">
                  <c:v>2.7</c:v>
                </c:pt>
                <c:pt idx="16">
                  <c:v>3.7</c:v>
                </c:pt>
                <c:pt idx="17">
                  <c:v>5.3</c:v>
                </c:pt>
                <c:pt idx="18">
                  <c:v>5</c:v>
                </c:pt>
                <c:pt idx="19">
                  <c:v>5.5</c:v>
                </c:pt>
                <c:pt idx="20">
                  <c:v>6.1</c:v>
                </c:pt>
                <c:pt idx="21">
                  <c:v>6.4</c:v>
                </c:pt>
                <c:pt idx="22">
                  <c:v>6.7</c:v>
                </c:pt>
                <c:pt idx="23">
                  <c:v>7.1</c:v>
                </c:pt>
                <c:pt idx="24">
                  <c:v>6.9</c:v>
                </c:pt>
                <c:pt idx="25">
                  <c:v>6.8</c:v>
                </c:pt>
                <c:pt idx="26">
                  <c:v>6.1</c:v>
                </c:pt>
                <c:pt idx="27">
                  <c:v>6.4</c:v>
                </c:pt>
                <c:pt idx="28">
                  <c:v>4.8</c:v>
                </c:pt>
                <c:pt idx="29">
                  <c:v>4</c:v>
                </c:pt>
                <c:pt idx="30">
                  <c:v>2.8</c:v>
                </c:pt>
                <c:pt idx="31">
                  <c:v>1.8</c:v>
                </c:pt>
                <c:pt idx="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Результаты</a:t>
            </a:r>
            <a:r>
              <a:rPr lang="ru-RU" sz="1400" baseline="0" dirty="0"/>
              <a:t> проведения ВПР по количеству участников (отметки), чел</a:t>
            </a:r>
            <a:r>
              <a:rPr lang="ru-RU" sz="1400" baseline="30000" dirty="0"/>
              <a:t>*</a:t>
            </a:r>
            <a:r>
              <a:rPr lang="ru-RU" sz="1400" baseline="0" dirty="0"/>
              <a:t>.</a:t>
            </a:r>
            <a:endParaRPr lang="ru-RU" sz="1400" dirty="0"/>
          </a:p>
        </c:rich>
      </c:tx>
      <c:layout>
        <c:manualLayout>
          <c:xMode val="edge"/>
          <c:yMode val="edge"/>
          <c:x val="0.14556733141263703"/>
          <c:y val="2.28662461437966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0360588319782228E-3"/>
                  <c:y val="-0.1143312307189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05-469A-AD8D-0B41522754EE}"/>
                </c:ext>
              </c:extLst>
            </c:dLbl>
            <c:dLbl>
              <c:idx val="1"/>
              <c:layout>
                <c:manualLayout>
                  <c:x val="2.9903250035907446E-2"/>
                  <c:y val="-8.6891735346427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05-469A-AD8D-0B41522754EE}"/>
                </c:ext>
              </c:extLst>
            </c:dLbl>
            <c:dLbl>
              <c:idx val="2"/>
              <c:layout>
                <c:manualLayout>
                  <c:x val="2.6385220619918336E-2"/>
                  <c:y val="-9.8324858418325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05-469A-AD8D-0B41522754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1321</c:v>
                </c:pt>
                <c:pt idx="1">
                  <c:v>659</c:v>
                </c:pt>
                <c:pt idx="2">
                  <c:v>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5-469A-AD8D-0B41522754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6737</c:v>
                </c:pt>
                <c:pt idx="1">
                  <c:v>4895</c:v>
                </c:pt>
                <c:pt idx="2">
                  <c:v>4461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05-469A-AD8D-0B41522754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9168</c:v>
                </c:pt>
                <c:pt idx="1">
                  <c:v>9476</c:v>
                </c:pt>
                <c:pt idx="2">
                  <c:v>11717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05-469A-AD8D-0B41522754E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3218</c:v>
                </c:pt>
                <c:pt idx="1">
                  <c:v>5626</c:v>
                </c:pt>
                <c:pt idx="2">
                  <c:v>4300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05-469A-AD8D-0B4152275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8290175"/>
        <c:axId val="1446896543"/>
      </c:barChart>
      <c:catAx>
        <c:axId val="13582901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896543"/>
        <c:crosses val="autoZero"/>
        <c:auto val="1"/>
        <c:lblAlgn val="ctr"/>
        <c:lblOffset val="100"/>
        <c:noMultiLvlLbl val="0"/>
      </c:catAx>
      <c:valAx>
        <c:axId val="14468965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8290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Лист1!$B$1:$W$1</c:f>
              <c:strCache>
                <c:ptCount val="22"/>
                <c:pt idx="0">
                  <c:v>1</c:v>
                </c:pt>
                <c:pt idx="1">
                  <c:v>2</c:v>
                </c:pt>
                <c:pt idx="2">
                  <c:v>3,1</c:v>
                </c:pt>
                <c:pt idx="3">
                  <c:v>3,2</c:v>
                </c:pt>
                <c:pt idx="4">
                  <c:v>3,3</c:v>
                </c:pt>
                <c:pt idx="5">
                  <c:v>4</c:v>
                </c:pt>
                <c:pt idx="6">
                  <c:v>5</c:v>
                </c:pt>
                <c:pt idx="7">
                  <c:v>6,1</c:v>
                </c:pt>
                <c:pt idx="8">
                  <c:v>6,2</c:v>
                </c:pt>
                <c:pt idx="9">
                  <c:v>6,3</c:v>
                </c:pt>
                <c:pt idx="10">
                  <c:v>7,1</c:v>
                </c:pt>
                <c:pt idx="11">
                  <c:v>7,2</c:v>
                </c:pt>
                <c:pt idx="12">
                  <c:v>8K1</c:v>
                </c:pt>
                <c:pt idx="13">
                  <c:v>8K2</c:v>
                </c:pt>
                <c:pt idx="14">
                  <c:v>8K3</c:v>
                </c:pt>
                <c:pt idx="15">
                  <c:v>9,1</c:v>
                </c:pt>
                <c:pt idx="16">
                  <c:v>9,2</c:v>
                </c:pt>
                <c:pt idx="17">
                  <c:v>9,3</c:v>
                </c:pt>
                <c:pt idx="18">
                  <c:v>10,1</c:v>
                </c:pt>
                <c:pt idx="19">
                  <c:v>10.2K1</c:v>
                </c:pt>
                <c:pt idx="20">
                  <c:v>10.2K2</c:v>
                </c:pt>
                <c:pt idx="21">
                  <c:v>10.2K3</c:v>
                </c:pt>
              </c:strCache>
            </c:strRef>
          </c:cat>
          <c:val>
            <c:numRef>
              <c:f>Лист1!$B$2:$W$2</c:f>
              <c:numCache>
                <c:formatCode>General</c:formatCode>
                <c:ptCount val="22"/>
                <c:pt idx="0">
                  <c:v>34.049999999999997</c:v>
                </c:pt>
                <c:pt idx="1">
                  <c:v>15.3</c:v>
                </c:pt>
                <c:pt idx="2">
                  <c:v>14.22</c:v>
                </c:pt>
                <c:pt idx="3">
                  <c:v>27.16</c:v>
                </c:pt>
                <c:pt idx="4">
                  <c:v>3.88</c:v>
                </c:pt>
                <c:pt idx="5">
                  <c:v>23.28</c:v>
                </c:pt>
                <c:pt idx="6">
                  <c:v>26.72</c:v>
                </c:pt>
                <c:pt idx="7">
                  <c:v>18.97</c:v>
                </c:pt>
                <c:pt idx="8">
                  <c:v>3.45</c:v>
                </c:pt>
                <c:pt idx="9">
                  <c:v>1.94</c:v>
                </c:pt>
                <c:pt idx="10">
                  <c:v>23.71</c:v>
                </c:pt>
                <c:pt idx="11">
                  <c:v>12.93</c:v>
                </c:pt>
                <c:pt idx="12">
                  <c:v>18.53</c:v>
                </c:pt>
                <c:pt idx="13">
                  <c:v>7.33</c:v>
                </c:pt>
                <c:pt idx="14">
                  <c:v>1.29</c:v>
                </c:pt>
                <c:pt idx="15">
                  <c:v>39.659999999999997</c:v>
                </c:pt>
                <c:pt idx="16">
                  <c:v>19.399999999999999</c:v>
                </c:pt>
                <c:pt idx="17">
                  <c:v>6.47</c:v>
                </c:pt>
                <c:pt idx="18">
                  <c:v>17.670000000000002</c:v>
                </c:pt>
                <c:pt idx="19">
                  <c:v>5.6</c:v>
                </c:pt>
                <c:pt idx="20">
                  <c:v>5.6</c:v>
                </c:pt>
                <c:pt idx="21">
                  <c:v>0.43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Лист1!$B$1:$W$1</c:f>
              <c:strCache>
                <c:ptCount val="22"/>
                <c:pt idx="0">
                  <c:v>1</c:v>
                </c:pt>
                <c:pt idx="1">
                  <c:v>2</c:v>
                </c:pt>
                <c:pt idx="2">
                  <c:v>3,1</c:v>
                </c:pt>
                <c:pt idx="3">
                  <c:v>3,2</c:v>
                </c:pt>
                <c:pt idx="4">
                  <c:v>3,3</c:v>
                </c:pt>
                <c:pt idx="5">
                  <c:v>4</c:v>
                </c:pt>
                <c:pt idx="6">
                  <c:v>5</c:v>
                </c:pt>
                <c:pt idx="7">
                  <c:v>6,1</c:v>
                </c:pt>
                <c:pt idx="8">
                  <c:v>6,2</c:v>
                </c:pt>
                <c:pt idx="9">
                  <c:v>6,3</c:v>
                </c:pt>
                <c:pt idx="10">
                  <c:v>7,1</c:v>
                </c:pt>
                <c:pt idx="11">
                  <c:v>7,2</c:v>
                </c:pt>
                <c:pt idx="12">
                  <c:v>8K1</c:v>
                </c:pt>
                <c:pt idx="13">
                  <c:v>8K2</c:v>
                </c:pt>
                <c:pt idx="14">
                  <c:v>8K3</c:v>
                </c:pt>
                <c:pt idx="15">
                  <c:v>9,1</c:v>
                </c:pt>
                <c:pt idx="16">
                  <c:v>9,2</c:v>
                </c:pt>
                <c:pt idx="17">
                  <c:v>9,3</c:v>
                </c:pt>
                <c:pt idx="18">
                  <c:v>10,1</c:v>
                </c:pt>
                <c:pt idx="19">
                  <c:v>10.2K1</c:v>
                </c:pt>
                <c:pt idx="20">
                  <c:v>10.2K2</c:v>
                </c:pt>
                <c:pt idx="21">
                  <c:v>10.2K3</c:v>
                </c:pt>
              </c:strCache>
            </c:strRef>
          </c:cat>
          <c:val>
            <c:numRef>
              <c:f>Лист1!$B$3:$W$3</c:f>
              <c:numCache>
                <c:formatCode>General</c:formatCode>
                <c:ptCount val="22"/>
                <c:pt idx="0">
                  <c:v>76.099999999999994</c:v>
                </c:pt>
                <c:pt idx="1">
                  <c:v>51.69</c:v>
                </c:pt>
                <c:pt idx="2">
                  <c:v>34.21</c:v>
                </c:pt>
                <c:pt idx="3">
                  <c:v>69.48</c:v>
                </c:pt>
                <c:pt idx="4">
                  <c:v>28.33</c:v>
                </c:pt>
                <c:pt idx="5">
                  <c:v>56.66</c:v>
                </c:pt>
                <c:pt idx="6">
                  <c:v>70.97</c:v>
                </c:pt>
                <c:pt idx="7">
                  <c:v>48.64</c:v>
                </c:pt>
                <c:pt idx="8">
                  <c:v>17.53</c:v>
                </c:pt>
                <c:pt idx="9">
                  <c:v>6.25</c:v>
                </c:pt>
                <c:pt idx="10">
                  <c:v>54.72</c:v>
                </c:pt>
                <c:pt idx="11">
                  <c:v>46.46</c:v>
                </c:pt>
                <c:pt idx="12">
                  <c:v>65.23</c:v>
                </c:pt>
                <c:pt idx="13">
                  <c:v>39.36</c:v>
                </c:pt>
                <c:pt idx="14">
                  <c:v>16.25</c:v>
                </c:pt>
                <c:pt idx="15">
                  <c:v>80.05</c:v>
                </c:pt>
                <c:pt idx="16">
                  <c:v>64.849999999999994</c:v>
                </c:pt>
                <c:pt idx="17">
                  <c:v>28.24</c:v>
                </c:pt>
                <c:pt idx="18">
                  <c:v>60.2</c:v>
                </c:pt>
                <c:pt idx="19">
                  <c:v>34.86</c:v>
                </c:pt>
                <c:pt idx="20">
                  <c:v>28.49</c:v>
                </c:pt>
                <c:pt idx="21">
                  <c:v>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Лист1!$B$1:$W$1</c:f>
              <c:strCache>
                <c:ptCount val="22"/>
                <c:pt idx="0">
                  <c:v>1</c:v>
                </c:pt>
                <c:pt idx="1">
                  <c:v>2</c:v>
                </c:pt>
                <c:pt idx="2">
                  <c:v>3,1</c:v>
                </c:pt>
                <c:pt idx="3">
                  <c:v>3,2</c:v>
                </c:pt>
                <c:pt idx="4">
                  <c:v>3,3</c:v>
                </c:pt>
                <c:pt idx="5">
                  <c:v>4</c:v>
                </c:pt>
                <c:pt idx="6">
                  <c:v>5</c:v>
                </c:pt>
                <c:pt idx="7">
                  <c:v>6,1</c:v>
                </c:pt>
                <c:pt idx="8">
                  <c:v>6,2</c:v>
                </c:pt>
                <c:pt idx="9">
                  <c:v>6,3</c:v>
                </c:pt>
                <c:pt idx="10">
                  <c:v>7,1</c:v>
                </c:pt>
                <c:pt idx="11">
                  <c:v>7,2</c:v>
                </c:pt>
                <c:pt idx="12">
                  <c:v>8K1</c:v>
                </c:pt>
                <c:pt idx="13">
                  <c:v>8K2</c:v>
                </c:pt>
                <c:pt idx="14">
                  <c:v>8K3</c:v>
                </c:pt>
                <c:pt idx="15">
                  <c:v>9,1</c:v>
                </c:pt>
                <c:pt idx="16">
                  <c:v>9,2</c:v>
                </c:pt>
                <c:pt idx="17">
                  <c:v>9,3</c:v>
                </c:pt>
                <c:pt idx="18">
                  <c:v>10,1</c:v>
                </c:pt>
                <c:pt idx="19">
                  <c:v>10.2K1</c:v>
                </c:pt>
                <c:pt idx="20">
                  <c:v>10.2K2</c:v>
                </c:pt>
                <c:pt idx="21">
                  <c:v>10.2K3</c:v>
                </c:pt>
              </c:strCache>
            </c:strRef>
          </c:cat>
          <c:val>
            <c:numRef>
              <c:f>Лист1!$B$4:$W$4</c:f>
              <c:numCache>
                <c:formatCode>General</c:formatCode>
                <c:ptCount val="22"/>
                <c:pt idx="0">
                  <c:v>91.7</c:v>
                </c:pt>
                <c:pt idx="1">
                  <c:v>77.180000000000007</c:v>
                </c:pt>
                <c:pt idx="2">
                  <c:v>68.23</c:v>
                </c:pt>
                <c:pt idx="3">
                  <c:v>90.33</c:v>
                </c:pt>
                <c:pt idx="4">
                  <c:v>58.46</c:v>
                </c:pt>
                <c:pt idx="5">
                  <c:v>75.55</c:v>
                </c:pt>
                <c:pt idx="6">
                  <c:v>86.98</c:v>
                </c:pt>
                <c:pt idx="7">
                  <c:v>78.709999999999994</c:v>
                </c:pt>
                <c:pt idx="8">
                  <c:v>43.13</c:v>
                </c:pt>
                <c:pt idx="9">
                  <c:v>27.95</c:v>
                </c:pt>
                <c:pt idx="10">
                  <c:v>75.8</c:v>
                </c:pt>
                <c:pt idx="11">
                  <c:v>70.64</c:v>
                </c:pt>
                <c:pt idx="12">
                  <c:v>89.55</c:v>
                </c:pt>
                <c:pt idx="13">
                  <c:v>74.010000000000005</c:v>
                </c:pt>
                <c:pt idx="14">
                  <c:v>50.04</c:v>
                </c:pt>
                <c:pt idx="15">
                  <c:v>94.02</c:v>
                </c:pt>
                <c:pt idx="16">
                  <c:v>89.46</c:v>
                </c:pt>
                <c:pt idx="17">
                  <c:v>60.35</c:v>
                </c:pt>
                <c:pt idx="18">
                  <c:v>87.1</c:v>
                </c:pt>
                <c:pt idx="19">
                  <c:v>67.7</c:v>
                </c:pt>
                <c:pt idx="20">
                  <c:v>62.41</c:v>
                </c:pt>
                <c:pt idx="21">
                  <c:v>30.77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Лист1!$B$1:$W$1</c:f>
              <c:strCache>
                <c:ptCount val="22"/>
                <c:pt idx="0">
                  <c:v>1</c:v>
                </c:pt>
                <c:pt idx="1">
                  <c:v>2</c:v>
                </c:pt>
                <c:pt idx="2">
                  <c:v>3,1</c:v>
                </c:pt>
                <c:pt idx="3">
                  <c:v>3,2</c:v>
                </c:pt>
                <c:pt idx="4">
                  <c:v>3,3</c:v>
                </c:pt>
                <c:pt idx="5">
                  <c:v>4</c:v>
                </c:pt>
                <c:pt idx="6">
                  <c:v>5</c:v>
                </c:pt>
                <c:pt idx="7">
                  <c:v>6,1</c:v>
                </c:pt>
                <c:pt idx="8">
                  <c:v>6,2</c:v>
                </c:pt>
                <c:pt idx="9">
                  <c:v>6,3</c:v>
                </c:pt>
                <c:pt idx="10">
                  <c:v>7,1</c:v>
                </c:pt>
                <c:pt idx="11">
                  <c:v>7,2</c:v>
                </c:pt>
                <c:pt idx="12">
                  <c:v>8K1</c:v>
                </c:pt>
                <c:pt idx="13">
                  <c:v>8K2</c:v>
                </c:pt>
                <c:pt idx="14">
                  <c:v>8K3</c:v>
                </c:pt>
                <c:pt idx="15">
                  <c:v>9,1</c:v>
                </c:pt>
                <c:pt idx="16">
                  <c:v>9,2</c:v>
                </c:pt>
                <c:pt idx="17">
                  <c:v>9,3</c:v>
                </c:pt>
                <c:pt idx="18">
                  <c:v>10,1</c:v>
                </c:pt>
                <c:pt idx="19">
                  <c:v>10.2K1</c:v>
                </c:pt>
                <c:pt idx="20">
                  <c:v>10.2K2</c:v>
                </c:pt>
                <c:pt idx="21">
                  <c:v>10.2K3</c:v>
                </c:pt>
              </c:strCache>
            </c:strRef>
          </c:cat>
          <c:val>
            <c:numRef>
              <c:f>Лист1!$B$5:$W$5</c:f>
              <c:numCache>
                <c:formatCode>General</c:formatCode>
                <c:ptCount val="22"/>
                <c:pt idx="0">
                  <c:v>97.87</c:v>
                </c:pt>
                <c:pt idx="1">
                  <c:v>92</c:v>
                </c:pt>
                <c:pt idx="2">
                  <c:v>91.37</c:v>
                </c:pt>
                <c:pt idx="3">
                  <c:v>97.76</c:v>
                </c:pt>
                <c:pt idx="4">
                  <c:v>87.68</c:v>
                </c:pt>
                <c:pt idx="5">
                  <c:v>89.56</c:v>
                </c:pt>
                <c:pt idx="6">
                  <c:v>95.65</c:v>
                </c:pt>
                <c:pt idx="7">
                  <c:v>93.79</c:v>
                </c:pt>
                <c:pt idx="8">
                  <c:v>75.599999999999994</c:v>
                </c:pt>
                <c:pt idx="9">
                  <c:v>68.209999999999994</c:v>
                </c:pt>
                <c:pt idx="10">
                  <c:v>91.23</c:v>
                </c:pt>
                <c:pt idx="11">
                  <c:v>88.41</c:v>
                </c:pt>
                <c:pt idx="12">
                  <c:v>99.21</c:v>
                </c:pt>
                <c:pt idx="13">
                  <c:v>95.33</c:v>
                </c:pt>
                <c:pt idx="14">
                  <c:v>85.77</c:v>
                </c:pt>
                <c:pt idx="15">
                  <c:v>98.07</c:v>
                </c:pt>
                <c:pt idx="16">
                  <c:v>97.28</c:v>
                </c:pt>
                <c:pt idx="17">
                  <c:v>89.07</c:v>
                </c:pt>
                <c:pt idx="18">
                  <c:v>96.08</c:v>
                </c:pt>
                <c:pt idx="19">
                  <c:v>90.58</c:v>
                </c:pt>
                <c:pt idx="20">
                  <c:v>90.98</c:v>
                </c:pt>
                <c:pt idx="21">
                  <c:v>71.91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77.17</c:v>
                </c:pt>
                <c:pt idx="1">
                  <c:v>65.790000000000006</c:v>
                </c:pt>
                <c:pt idx="2">
                  <c:v>62.660000000000004</c:v>
                </c:pt>
                <c:pt idx="3">
                  <c:v>78.650000000000006</c:v>
                </c:pt>
                <c:pt idx="4">
                  <c:v>68.259999999999991</c:v>
                </c:pt>
                <c:pt idx="5">
                  <c:v>54.28</c:v>
                </c:pt>
                <c:pt idx="6">
                  <c:v>56.61</c:v>
                </c:pt>
                <c:pt idx="7">
                  <c:v>57.59</c:v>
                </c:pt>
                <c:pt idx="8">
                  <c:v>64.290000000000006</c:v>
                </c:pt>
                <c:pt idx="9">
                  <c:v>60.43</c:v>
                </c:pt>
                <c:pt idx="10">
                  <c:v>46.67</c:v>
                </c:pt>
                <c:pt idx="11">
                  <c:v>47.69</c:v>
                </c:pt>
                <c:pt idx="12">
                  <c:v>68.86</c:v>
                </c:pt>
                <c:pt idx="13">
                  <c:v>48.980000000000004</c:v>
                </c:pt>
                <c:pt idx="14">
                  <c:v>58.900000000000006</c:v>
                </c:pt>
                <c:pt idx="15">
                  <c:v>60.78</c:v>
                </c:pt>
                <c:pt idx="16">
                  <c:v>62.38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49.54</c:v>
                </c:pt>
                <c:pt idx="1">
                  <c:v>55.04</c:v>
                </c:pt>
                <c:pt idx="2">
                  <c:v>57.33</c:v>
                </c:pt>
                <c:pt idx="3">
                  <c:v>42.2</c:v>
                </c:pt>
                <c:pt idx="4">
                  <c:v>53.79</c:v>
                </c:pt>
                <c:pt idx="5">
                  <c:v>47.269999999999996</c:v>
                </c:pt>
                <c:pt idx="6">
                  <c:v>38.590000000000003</c:v>
                </c:pt>
                <c:pt idx="7">
                  <c:v>68.06</c:v>
                </c:pt>
                <c:pt idx="8">
                  <c:v>62.76</c:v>
                </c:pt>
                <c:pt idx="9">
                  <c:v>48.809999999999995</c:v>
                </c:pt>
                <c:pt idx="10">
                  <c:v>42.239999999999995</c:v>
                </c:pt>
                <c:pt idx="11">
                  <c:v>62.680000000000007</c:v>
                </c:pt>
                <c:pt idx="12">
                  <c:v>46.03</c:v>
                </c:pt>
                <c:pt idx="13">
                  <c:v>45.699999999999996</c:v>
                </c:pt>
                <c:pt idx="14">
                  <c:v>61.26</c:v>
                </c:pt>
                <c:pt idx="15">
                  <c:v>49.29</c:v>
                </c:pt>
                <c:pt idx="16">
                  <c:v>43.620000000000005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53.92</c:v>
                </c:pt>
                <c:pt idx="1">
                  <c:v>65.73</c:v>
                </c:pt>
                <c:pt idx="2">
                  <c:v>56.59</c:v>
                </c:pt>
                <c:pt idx="3">
                  <c:v>61.41</c:v>
                </c:pt>
                <c:pt idx="4">
                  <c:v>51.26</c:v>
                </c:pt>
                <c:pt idx="5">
                  <c:v>53.36</c:v>
                </c:pt>
                <c:pt idx="6">
                  <c:v>61.11</c:v>
                </c:pt>
                <c:pt idx="7">
                  <c:v>67.5</c:v>
                </c:pt>
                <c:pt idx="8">
                  <c:v>48.629999999999995</c:v>
                </c:pt>
                <c:pt idx="9">
                  <c:v>64.510000000000005</c:v>
                </c:pt>
                <c:pt idx="10">
                  <c:v>50.480000000000004</c:v>
                </c:pt>
                <c:pt idx="11">
                  <c:v>60.33</c:v>
                </c:pt>
                <c:pt idx="12">
                  <c:v>40.909999999999997</c:v>
                </c:pt>
                <c:pt idx="13">
                  <c:v>54.949999999999996</c:v>
                </c:pt>
                <c:pt idx="14">
                  <c:v>62.57</c:v>
                </c:pt>
                <c:pt idx="15">
                  <c:v>55.400000000000006</c:v>
                </c:pt>
                <c:pt idx="16">
                  <c:v>61.92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53.19</c:v>
                </c:pt>
                <c:pt idx="1">
                  <c:v>64.36</c:v>
                </c:pt>
                <c:pt idx="2">
                  <c:v>56.260000000000005</c:v>
                </c:pt>
                <c:pt idx="3">
                  <c:v>62.75</c:v>
                </c:pt>
                <c:pt idx="4">
                  <c:v>51.99</c:v>
                </c:pt>
                <c:pt idx="5">
                  <c:v>57.1</c:v>
                </c:pt>
                <c:pt idx="6">
                  <c:v>58.95</c:v>
                </c:pt>
                <c:pt idx="7">
                  <c:v>62.22</c:v>
                </c:pt>
                <c:pt idx="8">
                  <c:v>55.79</c:v>
                </c:pt>
                <c:pt idx="9">
                  <c:v>51.66</c:v>
                </c:pt>
                <c:pt idx="10">
                  <c:v>44.45</c:v>
                </c:pt>
                <c:pt idx="11">
                  <c:v>55.07</c:v>
                </c:pt>
                <c:pt idx="12">
                  <c:v>47.89</c:v>
                </c:pt>
                <c:pt idx="13">
                  <c:v>60.79</c:v>
                </c:pt>
                <c:pt idx="14">
                  <c:v>63.55</c:v>
                </c:pt>
                <c:pt idx="15">
                  <c:v>59.830000000000005</c:v>
                </c:pt>
                <c:pt idx="16">
                  <c:v>61.45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75-4F86-9178-E53CD430E9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5536202323133E-2"/>
          <c:y val="0.1054614556848513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61.68</c:v>
                </c:pt>
                <c:pt idx="1">
                  <c:v>57.92</c:v>
                </c:pt>
                <c:pt idx="2">
                  <c:v>50.309999999999995</c:v>
                </c:pt>
                <c:pt idx="3">
                  <c:v>65.539999999999992</c:v>
                </c:pt>
                <c:pt idx="4">
                  <c:v>49.57</c:v>
                </c:pt>
                <c:pt idx="5">
                  <c:v>59.61</c:v>
                </c:pt>
                <c:pt idx="6">
                  <c:v>60.15</c:v>
                </c:pt>
                <c:pt idx="7">
                  <c:v>66.67</c:v>
                </c:pt>
                <c:pt idx="8">
                  <c:v>52.84</c:v>
                </c:pt>
                <c:pt idx="9">
                  <c:v>73.680000000000007</c:v>
                </c:pt>
                <c:pt idx="10">
                  <c:v>70.23</c:v>
                </c:pt>
                <c:pt idx="11">
                  <c:v>57.85</c:v>
                </c:pt>
                <c:pt idx="12">
                  <c:v>53.300000000000004</c:v>
                </c:pt>
                <c:pt idx="13">
                  <c:v>62.95</c:v>
                </c:pt>
                <c:pt idx="14">
                  <c:v>63.550000000000004</c:v>
                </c:pt>
                <c:pt idx="15">
                  <c:v>61.540000000000006</c:v>
                </c:pt>
                <c:pt idx="16">
                  <c:v>50.230000000000004</c:v>
                </c:pt>
                <c:pt idx="17">
                  <c:v>54.64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47.57</c:v>
                </c:pt>
                <c:pt idx="1">
                  <c:v>49.09</c:v>
                </c:pt>
                <c:pt idx="2">
                  <c:v>56.120000000000005</c:v>
                </c:pt>
                <c:pt idx="3">
                  <c:v>50</c:v>
                </c:pt>
                <c:pt idx="4">
                  <c:v>49.63</c:v>
                </c:pt>
                <c:pt idx="5">
                  <c:v>46.84</c:v>
                </c:pt>
                <c:pt idx="6">
                  <c:v>54.07</c:v>
                </c:pt>
                <c:pt idx="7">
                  <c:v>48.54</c:v>
                </c:pt>
                <c:pt idx="8">
                  <c:v>46.46</c:v>
                </c:pt>
                <c:pt idx="9">
                  <c:v>54.58</c:v>
                </c:pt>
                <c:pt idx="10">
                  <c:v>58.129999999999995</c:v>
                </c:pt>
                <c:pt idx="11">
                  <c:v>62.53</c:v>
                </c:pt>
                <c:pt idx="12">
                  <c:v>44.4</c:v>
                </c:pt>
                <c:pt idx="13">
                  <c:v>53.04</c:v>
                </c:pt>
                <c:pt idx="14">
                  <c:v>53.61</c:v>
                </c:pt>
                <c:pt idx="15">
                  <c:v>47.65</c:v>
                </c:pt>
                <c:pt idx="16">
                  <c:v>55.92</c:v>
                </c:pt>
                <c:pt idx="17">
                  <c:v>57.25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54.6</c:v>
                </c:pt>
                <c:pt idx="1">
                  <c:v>56.25</c:v>
                </c:pt>
                <c:pt idx="2">
                  <c:v>63.28</c:v>
                </c:pt>
                <c:pt idx="3">
                  <c:v>62.16</c:v>
                </c:pt>
                <c:pt idx="4">
                  <c:v>69.63</c:v>
                </c:pt>
                <c:pt idx="5">
                  <c:v>60</c:v>
                </c:pt>
                <c:pt idx="6">
                  <c:v>61.21</c:v>
                </c:pt>
                <c:pt idx="7">
                  <c:v>60.940000000000005</c:v>
                </c:pt>
                <c:pt idx="8">
                  <c:v>54.86</c:v>
                </c:pt>
                <c:pt idx="9">
                  <c:v>67.400000000000006</c:v>
                </c:pt>
                <c:pt idx="10">
                  <c:v>53.61</c:v>
                </c:pt>
                <c:pt idx="11">
                  <c:v>60.33</c:v>
                </c:pt>
                <c:pt idx="12">
                  <c:v>57.97</c:v>
                </c:pt>
                <c:pt idx="13">
                  <c:v>58.34</c:v>
                </c:pt>
                <c:pt idx="14">
                  <c:v>57.120000000000005</c:v>
                </c:pt>
                <c:pt idx="15">
                  <c:v>62.320000000000007</c:v>
                </c:pt>
                <c:pt idx="16">
                  <c:v>62.91</c:v>
                </c:pt>
                <c:pt idx="17">
                  <c:v>80.59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53.61</c:v>
                </c:pt>
                <c:pt idx="1">
                  <c:v>55.65</c:v>
                </c:pt>
                <c:pt idx="2">
                  <c:v>61.099999999999994</c:v>
                </c:pt>
                <c:pt idx="3">
                  <c:v>61.57</c:v>
                </c:pt>
                <c:pt idx="4">
                  <c:v>54.88</c:v>
                </c:pt>
                <c:pt idx="5">
                  <c:v>54.120000000000005</c:v>
                </c:pt>
                <c:pt idx="6">
                  <c:v>53.260000000000005</c:v>
                </c:pt>
                <c:pt idx="7">
                  <c:v>60.989999999999995</c:v>
                </c:pt>
                <c:pt idx="8">
                  <c:v>66.95</c:v>
                </c:pt>
                <c:pt idx="9">
                  <c:v>64.81</c:v>
                </c:pt>
                <c:pt idx="10">
                  <c:v>61.87</c:v>
                </c:pt>
                <c:pt idx="11">
                  <c:v>56.739999999999995</c:v>
                </c:pt>
                <c:pt idx="12">
                  <c:v>66.66</c:v>
                </c:pt>
                <c:pt idx="13">
                  <c:v>63.69</c:v>
                </c:pt>
                <c:pt idx="14">
                  <c:v>56.36</c:v>
                </c:pt>
                <c:pt idx="15">
                  <c:v>53.89</c:v>
                </c:pt>
                <c:pt idx="16">
                  <c:v>64.099999999999994</c:v>
                </c:pt>
                <c:pt idx="17">
                  <c:v>79.94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19-4E93-932A-0AC5B177A5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1К1</c:v>
                </c:pt>
                <c:pt idx="1">
                  <c:v>1К2</c:v>
                </c:pt>
                <c:pt idx="2">
                  <c:v>2</c:v>
                </c:pt>
                <c:pt idx="3">
                  <c:v>3,1</c:v>
                </c:pt>
                <c:pt idx="4">
                  <c:v>3,2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12,1</c:v>
                </c:pt>
                <c:pt idx="14">
                  <c:v>12,2</c:v>
                </c:pt>
                <c:pt idx="15">
                  <c:v>13,1</c:v>
                </c:pt>
                <c:pt idx="16">
                  <c:v>13,2</c:v>
                </c:pt>
                <c:pt idx="17">
                  <c:v>14</c:v>
                </c:pt>
                <c:pt idx="18">
                  <c:v>15,1</c:v>
                </c:pt>
                <c:pt idx="19">
                  <c:v>15,2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60.91</c:v>
                </c:pt>
                <c:pt idx="1">
                  <c:v>87.07</c:v>
                </c:pt>
                <c:pt idx="2">
                  <c:v>65.36</c:v>
                </c:pt>
                <c:pt idx="3">
                  <c:v>83.33</c:v>
                </c:pt>
                <c:pt idx="4">
                  <c:v>75.569999999999993</c:v>
                </c:pt>
                <c:pt idx="5">
                  <c:v>75.84</c:v>
                </c:pt>
                <c:pt idx="6">
                  <c:v>80.099999999999994</c:v>
                </c:pt>
                <c:pt idx="7">
                  <c:v>56.27</c:v>
                </c:pt>
                <c:pt idx="8">
                  <c:v>60.61</c:v>
                </c:pt>
                <c:pt idx="9">
                  <c:v>68.39</c:v>
                </c:pt>
                <c:pt idx="10">
                  <c:v>72.17</c:v>
                </c:pt>
                <c:pt idx="11">
                  <c:v>71.14</c:v>
                </c:pt>
                <c:pt idx="12">
                  <c:v>65.069999999999993</c:v>
                </c:pt>
                <c:pt idx="13">
                  <c:v>69.040000000000006</c:v>
                </c:pt>
                <c:pt idx="14">
                  <c:v>68.7</c:v>
                </c:pt>
                <c:pt idx="15">
                  <c:v>68.430000000000007</c:v>
                </c:pt>
                <c:pt idx="16">
                  <c:v>60.55</c:v>
                </c:pt>
                <c:pt idx="17">
                  <c:v>80.08</c:v>
                </c:pt>
                <c:pt idx="18">
                  <c:v>44.03</c:v>
                </c:pt>
                <c:pt idx="19">
                  <c:v>40.19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8"/>
              <c:layout>
                <c:manualLayout>
                  <c:x val="4.4705224923161256E-3"/>
                  <c:y val="-2.2259321090706732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78-4056-A42A-19F41D082FC3}"/>
                </c:ext>
              </c:extLst>
            </c:dLbl>
            <c:dLbl>
              <c:idx val="19"/>
              <c:layout>
                <c:manualLayout>
                  <c:x val="4.4705224923162895E-3"/>
                  <c:y val="-2.2259321090707549E-3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78-4056-A42A-19F41D082F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1К1</c:v>
                </c:pt>
                <c:pt idx="1">
                  <c:v>1К2</c:v>
                </c:pt>
                <c:pt idx="2">
                  <c:v>2</c:v>
                </c:pt>
                <c:pt idx="3">
                  <c:v>3,1</c:v>
                </c:pt>
                <c:pt idx="4">
                  <c:v>3,2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12,1</c:v>
                </c:pt>
                <c:pt idx="14">
                  <c:v>12,2</c:v>
                </c:pt>
                <c:pt idx="15">
                  <c:v>13,1</c:v>
                </c:pt>
                <c:pt idx="16">
                  <c:v>13,2</c:v>
                </c:pt>
                <c:pt idx="17">
                  <c:v>14</c:v>
                </c:pt>
                <c:pt idx="18">
                  <c:v>15,1</c:v>
                </c:pt>
                <c:pt idx="19">
                  <c:v>15,2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58.79</c:v>
                </c:pt>
                <c:pt idx="1">
                  <c:v>86.91</c:v>
                </c:pt>
                <c:pt idx="2">
                  <c:v>61.48</c:v>
                </c:pt>
                <c:pt idx="3">
                  <c:v>81.38</c:v>
                </c:pt>
                <c:pt idx="4">
                  <c:v>72.760000000000005</c:v>
                </c:pt>
                <c:pt idx="5">
                  <c:v>73.849999999999994</c:v>
                </c:pt>
                <c:pt idx="6">
                  <c:v>77.66</c:v>
                </c:pt>
                <c:pt idx="7">
                  <c:v>54.97</c:v>
                </c:pt>
                <c:pt idx="8">
                  <c:v>58.79</c:v>
                </c:pt>
                <c:pt idx="9">
                  <c:v>65.58</c:v>
                </c:pt>
                <c:pt idx="10">
                  <c:v>73</c:v>
                </c:pt>
                <c:pt idx="11">
                  <c:v>70.87</c:v>
                </c:pt>
                <c:pt idx="12">
                  <c:v>62.84</c:v>
                </c:pt>
                <c:pt idx="13">
                  <c:v>67.510000000000005</c:v>
                </c:pt>
                <c:pt idx="14">
                  <c:v>65.760000000000005</c:v>
                </c:pt>
                <c:pt idx="15">
                  <c:v>65.3</c:v>
                </c:pt>
                <c:pt idx="16">
                  <c:v>56.58</c:v>
                </c:pt>
                <c:pt idx="17">
                  <c:v>78.45</c:v>
                </c:pt>
                <c:pt idx="18">
                  <c:v>43.04</c:v>
                </c:pt>
                <c:pt idx="19">
                  <c:v>38.92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5.0999999999999996</c:v>
                </c:pt>
                <c:pt idx="1">
                  <c:v>30.15</c:v>
                </c:pt>
                <c:pt idx="2">
                  <c:v>46.34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6.46</c:v>
                </c:pt>
                <c:pt idx="1">
                  <c:v>32.950000000000003</c:v>
                </c:pt>
                <c:pt idx="2">
                  <c:v>44.84</c:v>
                </c:pt>
                <c:pt idx="3">
                  <c:v>15.74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Лист1!$B$1:$AN$1</c:f>
              <c:strCache>
                <c:ptCount val="3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</c:strCache>
            </c:strRef>
          </c:cat>
          <c:val>
            <c:numRef>
              <c:f>Лист1!$B$2:$AN$2</c:f>
              <c:numCache>
                <c:formatCode>General</c:formatCode>
                <c:ptCount val="39"/>
                <c:pt idx="0">
                  <c:v>0.1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0.3</c:v>
                </c:pt>
                <c:pt idx="7">
                  <c:v>0.5</c:v>
                </c:pt>
                <c:pt idx="8">
                  <c:v>0.6</c:v>
                </c:pt>
                <c:pt idx="9">
                  <c:v>0.6</c:v>
                </c:pt>
                <c:pt idx="10">
                  <c:v>0.7</c:v>
                </c:pt>
                <c:pt idx="11">
                  <c:v>0.6</c:v>
                </c:pt>
                <c:pt idx="12">
                  <c:v>0.7</c:v>
                </c:pt>
                <c:pt idx="13">
                  <c:v>0.6</c:v>
                </c:pt>
                <c:pt idx="14">
                  <c:v>3.6</c:v>
                </c:pt>
                <c:pt idx="15">
                  <c:v>3.1</c:v>
                </c:pt>
                <c:pt idx="16">
                  <c:v>2.9</c:v>
                </c:pt>
                <c:pt idx="17">
                  <c:v>2.9</c:v>
                </c:pt>
                <c:pt idx="18">
                  <c:v>2.8</c:v>
                </c:pt>
                <c:pt idx="19">
                  <c:v>3</c:v>
                </c:pt>
                <c:pt idx="20">
                  <c:v>3.2</c:v>
                </c:pt>
                <c:pt idx="21">
                  <c:v>3.2</c:v>
                </c:pt>
                <c:pt idx="22">
                  <c:v>4</c:v>
                </c:pt>
                <c:pt idx="23">
                  <c:v>4.2</c:v>
                </c:pt>
                <c:pt idx="24">
                  <c:v>4.8</c:v>
                </c:pt>
                <c:pt idx="25">
                  <c:v>4.8</c:v>
                </c:pt>
                <c:pt idx="26">
                  <c:v>4.9000000000000004</c:v>
                </c:pt>
                <c:pt idx="27">
                  <c:v>4.9000000000000004</c:v>
                </c:pt>
                <c:pt idx="28">
                  <c:v>5.3</c:v>
                </c:pt>
                <c:pt idx="29">
                  <c:v>5</c:v>
                </c:pt>
                <c:pt idx="30">
                  <c:v>5.3</c:v>
                </c:pt>
                <c:pt idx="31">
                  <c:v>4.9000000000000004</c:v>
                </c:pt>
                <c:pt idx="32">
                  <c:v>4.9000000000000004</c:v>
                </c:pt>
                <c:pt idx="33">
                  <c:v>4.2</c:v>
                </c:pt>
                <c:pt idx="34">
                  <c:v>3.6</c:v>
                </c:pt>
                <c:pt idx="35">
                  <c:v>3.1</c:v>
                </c:pt>
                <c:pt idx="36">
                  <c:v>2.1</c:v>
                </c:pt>
                <c:pt idx="37">
                  <c:v>1.5</c:v>
                </c:pt>
                <c:pt idx="38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6.6552043435950991E-3"/>
              <c:y val="0.272679917811701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Лист1!$B$1:$U$1</c:f>
              <c:strCache>
                <c:ptCount val="20"/>
                <c:pt idx="0">
                  <c:v>1К1</c:v>
                </c:pt>
                <c:pt idx="1">
                  <c:v>1К2</c:v>
                </c:pt>
                <c:pt idx="2">
                  <c:v>2</c:v>
                </c:pt>
                <c:pt idx="3">
                  <c:v>3,1</c:v>
                </c:pt>
                <c:pt idx="4">
                  <c:v>3,2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12,1</c:v>
                </c:pt>
                <c:pt idx="14">
                  <c:v>12,2</c:v>
                </c:pt>
                <c:pt idx="15">
                  <c:v>13,1</c:v>
                </c:pt>
                <c:pt idx="16">
                  <c:v>13,2</c:v>
                </c:pt>
                <c:pt idx="17">
                  <c:v>14</c:v>
                </c:pt>
                <c:pt idx="18">
                  <c:v>15,1</c:v>
                </c:pt>
                <c:pt idx="19">
                  <c:v>15,2</c:v>
                </c:pt>
              </c:strCache>
            </c:strRef>
          </c:cat>
          <c:val>
            <c:numRef>
              <c:f>Лист1!$B$2:$U$2</c:f>
              <c:numCache>
                <c:formatCode>General</c:formatCode>
                <c:ptCount val="20"/>
                <c:pt idx="0">
                  <c:v>11.56</c:v>
                </c:pt>
                <c:pt idx="1">
                  <c:v>53.92</c:v>
                </c:pt>
                <c:pt idx="2">
                  <c:v>10.07</c:v>
                </c:pt>
                <c:pt idx="3">
                  <c:v>29.14</c:v>
                </c:pt>
                <c:pt idx="4">
                  <c:v>15.8</c:v>
                </c:pt>
                <c:pt idx="5">
                  <c:v>44.13</c:v>
                </c:pt>
                <c:pt idx="6">
                  <c:v>37.17</c:v>
                </c:pt>
                <c:pt idx="7">
                  <c:v>20.21</c:v>
                </c:pt>
                <c:pt idx="8">
                  <c:v>15.72</c:v>
                </c:pt>
                <c:pt idx="9">
                  <c:v>19.45</c:v>
                </c:pt>
                <c:pt idx="10">
                  <c:v>38.46</c:v>
                </c:pt>
                <c:pt idx="11">
                  <c:v>33.31</c:v>
                </c:pt>
                <c:pt idx="12">
                  <c:v>22.67</c:v>
                </c:pt>
                <c:pt idx="13">
                  <c:v>15.14</c:v>
                </c:pt>
                <c:pt idx="14">
                  <c:v>15.52</c:v>
                </c:pt>
                <c:pt idx="15">
                  <c:v>11.13</c:v>
                </c:pt>
                <c:pt idx="16">
                  <c:v>7.12</c:v>
                </c:pt>
                <c:pt idx="17">
                  <c:v>26.8</c:v>
                </c:pt>
                <c:pt idx="18">
                  <c:v>9.31</c:v>
                </c:pt>
                <c:pt idx="19">
                  <c:v>6.89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Лист1!$B$1:$U$1</c:f>
              <c:strCache>
                <c:ptCount val="20"/>
                <c:pt idx="0">
                  <c:v>1К1</c:v>
                </c:pt>
                <c:pt idx="1">
                  <c:v>1К2</c:v>
                </c:pt>
                <c:pt idx="2">
                  <c:v>2</c:v>
                </c:pt>
                <c:pt idx="3">
                  <c:v>3,1</c:v>
                </c:pt>
                <c:pt idx="4">
                  <c:v>3,2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12,1</c:v>
                </c:pt>
                <c:pt idx="14">
                  <c:v>12,2</c:v>
                </c:pt>
                <c:pt idx="15">
                  <c:v>13,1</c:v>
                </c:pt>
                <c:pt idx="16">
                  <c:v>13,2</c:v>
                </c:pt>
                <c:pt idx="17">
                  <c:v>14</c:v>
                </c:pt>
                <c:pt idx="18">
                  <c:v>15,1</c:v>
                </c:pt>
                <c:pt idx="19">
                  <c:v>15,2</c:v>
                </c:pt>
              </c:strCache>
            </c:strRef>
          </c:cat>
          <c:val>
            <c:numRef>
              <c:f>Лист1!$B$3:$U$3</c:f>
              <c:numCache>
                <c:formatCode>General</c:formatCode>
                <c:ptCount val="20"/>
                <c:pt idx="0">
                  <c:v>39.090000000000003</c:v>
                </c:pt>
                <c:pt idx="1">
                  <c:v>80.400000000000006</c:v>
                </c:pt>
                <c:pt idx="2">
                  <c:v>38.020000000000003</c:v>
                </c:pt>
                <c:pt idx="3">
                  <c:v>70.64</c:v>
                </c:pt>
                <c:pt idx="4">
                  <c:v>55.7</c:v>
                </c:pt>
                <c:pt idx="5">
                  <c:v>67</c:v>
                </c:pt>
                <c:pt idx="6">
                  <c:v>66.959999999999994</c:v>
                </c:pt>
                <c:pt idx="7">
                  <c:v>39.880000000000003</c:v>
                </c:pt>
                <c:pt idx="8">
                  <c:v>40.49</c:v>
                </c:pt>
                <c:pt idx="9">
                  <c:v>49.58</c:v>
                </c:pt>
                <c:pt idx="10">
                  <c:v>64.69</c:v>
                </c:pt>
                <c:pt idx="11">
                  <c:v>60.93</c:v>
                </c:pt>
                <c:pt idx="12">
                  <c:v>49.87</c:v>
                </c:pt>
                <c:pt idx="13">
                  <c:v>49.7</c:v>
                </c:pt>
                <c:pt idx="14">
                  <c:v>49.23</c:v>
                </c:pt>
                <c:pt idx="15">
                  <c:v>42.51</c:v>
                </c:pt>
                <c:pt idx="16">
                  <c:v>33.15</c:v>
                </c:pt>
                <c:pt idx="17">
                  <c:v>66.88</c:v>
                </c:pt>
                <c:pt idx="18">
                  <c:v>26.09</c:v>
                </c:pt>
                <c:pt idx="19">
                  <c:v>19.239999999999998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Лист1!$B$1:$U$1</c:f>
              <c:strCache>
                <c:ptCount val="20"/>
                <c:pt idx="0">
                  <c:v>1К1</c:v>
                </c:pt>
                <c:pt idx="1">
                  <c:v>1К2</c:v>
                </c:pt>
                <c:pt idx="2">
                  <c:v>2</c:v>
                </c:pt>
                <c:pt idx="3">
                  <c:v>3,1</c:v>
                </c:pt>
                <c:pt idx="4">
                  <c:v>3,2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12,1</c:v>
                </c:pt>
                <c:pt idx="14">
                  <c:v>12,2</c:v>
                </c:pt>
                <c:pt idx="15">
                  <c:v>13,1</c:v>
                </c:pt>
                <c:pt idx="16">
                  <c:v>13,2</c:v>
                </c:pt>
                <c:pt idx="17">
                  <c:v>14</c:v>
                </c:pt>
                <c:pt idx="18">
                  <c:v>15,1</c:v>
                </c:pt>
                <c:pt idx="19">
                  <c:v>15,2</c:v>
                </c:pt>
              </c:strCache>
            </c:strRef>
          </c:cat>
          <c:val>
            <c:numRef>
              <c:f>Лист1!$B$4:$U$4</c:f>
              <c:numCache>
                <c:formatCode>General</c:formatCode>
                <c:ptCount val="20"/>
                <c:pt idx="0">
                  <c:v>69.31</c:v>
                </c:pt>
                <c:pt idx="1">
                  <c:v>92.61</c:v>
                </c:pt>
                <c:pt idx="2">
                  <c:v>74.17</c:v>
                </c:pt>
                <c:pt idx="3">
                  <c:v>90.68</c:v>
                </c:pt>
                <c:pt idx="4">
                  <c:v>85.11</c:v>
                </c:pt>
                <c:pt idx="5">
                  <c:v>77.349999999999994</c:v>
                </c:pt>
                <c:pt idx="6">
                  <c:v>85.01</c:v>
                </c:pt>
                <c:pt idx="7">
                  <c:v>60.68</c:v>
                </c:pt>
                <c:pt idx="8">
                  <c:v>67.63</c:v>
                </c:pt>
                <c:pt idx="9">
                  <c:v>74.36</c:v>
                </c:pt>
                <c:pt idx="10">
                  <c:v>77.81</c:v>
                </c:pt>
                <c:pt idx="11">
                  <c:v>76.58</c:v>
                </c:pt>
                <c:pt idx="12">
                  <c:v>68.7</c:v>
                </c:pt>
                <c:pt idx="13">
                  <c:v>78.7</c:v>
                </c:pt>
                <c:pt idx="14">
                  <c:v>75.790000000000006</c:v>
                </c:pt>
                <c:pt idx="15">
                  <c:v>79.400000000000006</c:v>
                </c:pt>
                <c:pt idx="16">
                  <c:v>68.680000000000007</c:v>
                </c:pt>
                <c:pt idx="17">
                  <c:v>88.24</c:v>
                </c:pt>
                <c:pt idx="18">
                  <c:v>48.03</c:v>
                </c:pt>
                <c:pt idx="19">
                  <c:v>44.02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Лист1!$B$1:$U$1</c:f>
              <c:strCache>
                <c:ptCount val="20"/>
                <c:pt idx="0">
                  <c:v>1К1</c:v>
                </c:pt>
                <c:pt idx="1">
                  <c:v>1К2</c:v>
                </c:pt>
                <c:pt idx="2">
                  <c:v>2</c:v>
                </c:pt>
                <c:pt idx="3">
                  <c:v>3,1</c:v>
                </c:pt>
                <c:pt idx="4">
                  <c:v>3,2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12,1</c:v>
                </c:pt>
                <c:pt idx="14">
                  <c:v>12,2</c:v>
                </c:pt>
                <c:pt idx="15">
                  <c:v>13,1</c:v>
                </c:pt>
                <c:pt idx="16">
                  <c:v>13,2</c:v>
                </c:pt>
                <c:pt idx="17">
                  <c:v>14</c:v>
                </c:pt>
                <c:pt idx="18">
                  <c:v>15,1</c:v>
                </c:pt>
                <c:pt idx="19">
                  <c:v>15,2</c:v>
                </c:pt>
              </c:strCache>
            </c:strRef>
          </c:cat>
          <c:val>
            <c:numRef>
              <c:f>Лист1!$B$5:$U$5</c:f>
              <c:numCache>
                <c:formatCode>General</c:formatCode>
                <c:ptCount val="20"/>
                <c:pt idx="0">
                  <c:v>89.42</c:v>
                </c:pt>
                <c:pt idx="1">
                  <c:v>97.87</c:v>
                </c:pt>
                <c:pt idx="2">
                  <c:v>95.5</c:v>
                </c:pt>
                <c:pt idx="3">
                  <c:v>98.79</c:v>
                </c:pt>
                <c:pt idx="4">
                  <c:v>96.71</c:v>
                </c:pt>
                <c:pt idx="5">
                  <c:v>90.43</c:v>
                </c:pt>
                <c:pt idx="6">
                  <c:v>95.74</c:v>
                </c:pt>
                <c:pt idx="7">
                  <c:v>84.56</c:v>
                </c:pt>
                <c:pt idx="8">
                  <c:v>89.61</c:v>
                </c:pt>
                <c:pt idx="9">
                  <c:v>92.98</c:v>
                </c:pt>
                <c:pt idx="10">
                  <c:v>90.89</c:v>
                </c:pt>
                <c:pt idx="11">
                  <c:v>90.83</c:v>
                </c:pt>
                <c:pt idx="12">
                  <c:v>89.79</c:v>
                </c:pt>
                <c:pt idx="13">
                  <c:v>94.41</c:v>
                </c:pt>
                <c:pt idx="14">
                  <c:v>92.42</c:v>
                </c:pt>
                <c:pt idx="15">
                  <c:v>95.06</c:v>
                </c:pt>
                <c:pt idx="16">
                  <c:v>91.45</c:v>
                </c:pt>
                <c:pt idx="17">
                  <c:v>95.99</c:v>
                </c:pt>
                <c:pt idx="18">
                  <c:v>78.17</c:v>
                </c:pt>
                <c:pt idx="19">
                  <c:v>78.709999999999994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 задания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  <a:r>
                  <a:rPr lang="ru-RU" baseline="0" dirty="0"/>
                  <a:t> выполнения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73.41</c:v>
                </c:pt>
                <c:pt idx="1">
                  <c:v>78.75</c:v>
                </c:pt>
                <c:pt idx="2">
                  <c:v>74.55</c:v>
                </c:pt>
                <c:pt idx="3">
                  <c:v>87.64</c:v>
                </c:pt>
                <c:pt idx="4">
                  <c:v>73.69</c:v>
                </c:pt>
                <c:pt idx="5">
                  <c:v>65.69</c:v>
                </c:pt>
                <c:pt idx="6">
                  <c:v>66.84</c:v>
                </c:pt>
                <c:pt idx="7">
                  <c:v>65.63</c:v>
                </c:pt>
                <c:pt idx="8">
                  <c:v>75.75</c:v>
                </c:pt>
                <c:pt idx="9">
                  <c:v>71.88</c:v>
                </c:pt>
                <c:pt idx="10">
                  <c:v>55.069999999999993</c:v>
                </c:pt>
                <c:pt idx="11">
                  <c:v>54.64</c:v>
                </c:pt>
                <c:pt idx="12">
                  <c:v>77.039999999999992</c:v>
                </c:pt>
                <c:pt idx="13">
                  <c:v>66</c:v>
                </c:pt>
                <c:pt idx="14">
                  <c:v>66.77</c:v>
                </c:pt>
                <c:pt idx="15">
                  <c:v>71.900000000000006</c:v>
                </c:pt>
                <c:pt idx="16">
                  <c:v>68.240000000000009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62.5</c:v>
                </c:pt>
                <c:pt idx="1">
                  <c:v>70.58</c:v>
                </c:pt>
                <c:pt idx="2">
                  <c:v>66.22999999999999</c:v>
                </c:pt>
                <c:pt idx="3">
                  <c:v>57.14</c:v>
                </c:pt>
                <c:pt idx="4">
                  <c:v>61.430000000000007</c:v>
                </c:pt>
                <c:pt idx="5">
                  <c:v>62.150000000000006</c:v>
                </c:pt>
                <c:pt idx="6">
                  <c:v>51.17</c:v>
                </c:pt>
                <c:pt idx="7">
                  <c:v>74.650000000000006</c:v>
                </c:pt>
                <c:pt idx="8">
                  <c:v>69.16</c:v>
                </c:pt>
                <c:pt idx="9">
                  <c:v>54.17</c:v>
                </c:pt>
                <c:pt idx="10">
                  <c:v>58.55</c:v>
                </c:pt>
                <c:pt idx="11">
                  <c:v>62.66</c:v>
                </c:pt>
                <c:pt idx="12">
                  <c:v>55.069999999999993</c:v>
                </c:pt>
                <c:pt idx="13">
                  <c:v>62.41</c:v>
                </c:pt>
                <c:pt idx="14">
                  <c:v>74.25</c:v>
                </c:pt>
                <c:pt idx="15">
                  <c:v>58.11</c:v>
                </c:pt>
                <c:pt idx="16">
                  <c:v>50.2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61.760000000000005</c:v>
                </c:pt>
                <c:pt idx="1">
                  <c:v>78.52</c:v>
                </c:pt>
                <c:pt idx="2">
                  <c:v>69.740000000000009</c:v>
                </c:pt>
                <c:pt idx="3">
                  <c:v>68.960000000000008</c:v>
                </c:pt>
                <c:pt idx="4">
                  <c:v>64.53</c:v>
                </c:pt>
                <c:pt idx="5">
                  <c:v>67.460000000000008</c:v>
                </c:pt>
                <c:pt idx="6">
                  <c:v>66.260000000000005</c:v>
                </c:pt>
                <c:pt idx="7">
                  <c:v>73.42</c:v>
                </c:pt>
                <c:pt idx="8">
                  <c:v>60.92</c:v>
                </c:pt>
                <c:pt idx="9">
                  <c:v>71.650000000000006</c:v>
                </c:pt>
                <c:pt idx="10">
                  <c:v>66.990000000000009</c:v>
                </c:pt>
                <c:pt idx="11">
                  <c:v>76.679999999999993</c:v>
                </c:pt>
                <c:pt idx="12">
                  <c:v>63.53</c:v>
                </c:pt>
                <c:pt idx="13">
                  <c:v>72.03</c:v>
                </c:pt>
                <c:pt idx="14">
                  <c:v>71</c:v>
                </c:pt>
                <c:pt idx="15">
                  <c:v>66.84</c:v>
                </c:pt>
                <c:pt idx="16">
                  <c:v>72.33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73.960000000000008</c:v>
                </c:pt>
                <c:pt idx="1">
                  <c:v>78.44</c:v>
                </c:pt>
                <c:pt idx="2">
                  <c:v>70.34</c:v>
                </c:pt>
                <c:pt idx="3">
                  <c:v>69.08</c:v>
                </c:pt>
                <c:pt idx="4">
                  <c:v>68.23</c:v>
                </c:pt>
                <c:pt idx="5">
                  <c:v>65.05</c:v>
                </c:pt>
                <c:pt idx="6">
                  <c:v>68.460000000000008</c:v>
                </c:pt>
                <c:pt idx="7">
                  <c:v>72.52</c:v>
                </c:pt>
                <c:pt idx="8">
                  <c:v>68.37</c:v>
                </c:pt>
                <c:pt idx="9">
                  <c:v>64.23</c:v>
                </c:pt>
                <c:pt idx="10">
                  <c:v>72.33</c:v>
                </c:pt>
                <c:pt idx="11">
                  <c:v>77.289999999999992</c:v>
                </c:pt>
                <c:pt idx="12">
                  <c:v>68.06</c:v>
                </c:pt>
                <c:pt idx="13">
                  <c:v>70.430000000000007</c:v>
                </c:pt>
                <c:pt idx="14">
                  <c:v>69.88</c:v>
                </c:pt>
                <c:pt idx="15">
                  <c:v>70.91</c:v>
                </c:pt>
                <c:pt idx="16">
                  <c:v>68.319999999999993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20-498B-8166-D3F342A682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General">
          <cx:pt idx="0">17.210000000000001</cx:pt>
          <cx:pt idx="1">69.890000000000001</cx:pt>
          <cx:pt idx="2">12.9</cx:pt>
        </cx:lvl>
      </cx:numDim>
    </cx:data>
  </cx:chartData>
  <cx:chart>
    <cx:plotArea>
      <cx:plotAreaRegion>
        <cx:series layoutId="sunburst" uniqueId="{9A33A58D-2649-43BA-A8DB-F1F83A03D439}">
          <cx:tx>
            <cx:txData>
              <cx:f>Лист1!$B$1</cx:f>
              <cx:v>Продажи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1"/>
                </a:pPr>
                <a:endParaRPr lang="ru-RU" sz="1197" b="1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Montserrat Medium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/>
          </a:pPr>
          <a:endParaRPr lang="ru-RU" sz="1400" b="0" i="0" u="none" strike="noStrike" kern="1200" baseline="0">
            <a:solidFill>
              <a:prstClr val="black">
                <a:lumMod val="65000"/>
                <a:lumOff val="35000"/>
              </a:prstClr>
            </a:solidFill>
            <a:latin typeface="Montserrat Medium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10.970000000000001</cx:pt>
          <cx:pt idx="1">65.079999999999998</cx:pt>
          <cx:pt idx="2">23.960000000000001</cx:pt>
        </cx:lvl>
      </cx:numDim>
    </cx:data>
  </cx:chartData>
  <cx:chart>
    <cx:plotArea>
      <cx:plotAreaRegion>
        <cx:plotSurface>
          <cx:spPr>
            <a:ln>
              <a:noFill/>
            </a:ln>
          </cx:spPr>
        </cx:plotSurface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chemeClr val="tx1"/>
                    </a:solidFill>
                  </a:defRPr>
                </a:pPr>
                <a:endParaRPr lang="ru-RU" sz="1400" b="1" i="0" u="none" strike="noStrike" kern="1200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/>
          </a:pPr>
          <a:endParaRPr lang="ru-RU" sz="1400" b="0" i="0" u="none" strike="noStrike" kern="1200" baseline="0">
            <a:solidFill>
              <a:sysClr val="windowText" lastClr="000000">
                <a:lumMod val="65000"/>
                <a:lumOff val="35000"/>
              </a:sysClr>
            </a:solidFill>
            <a:latin typeface="Calibri"/>
          </a:endParaRPr>
        </a:p>
      </cx:txPr>
    </cx:legend>
  </cx:chart>
  <cx:spPr>
    <a:ln>
      <a:noFill/>
    </a:ln>
  </cx:spPr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17.190000000000001</cx:pt>
          <cx:pt idx="1">68.180000000000007</cx:pt>
          <cx:pt idx="2">14.630000000000001</cx:pt>
        </cx:lvl>
      </cx:numDim>
    </cx:data>
  </cx:chartData>
  <cx:chart>
    <cx:plotArea>
      <cx:plotAreaRegion>
        <cx:plotSurface>
          <cx:spPr>
            <a:ln>
              <a:noFill/>
            </a:ln>
          </cx:spPr>
        </cx:plotSurface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chemeClr val="tx1"/>
                    </a:solidFill>
                  </a:defRPr>
                </a:pPr>
                <a:endParaRPr lang="ru-RU" sz="1400" b="1" i="0" u="none" strike="noStrike" kern="1200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/>
          </a:pPr>
          <a:endParaRPr lang="ru-RU" sz="1400" b="0" i="0" u="none" strike="noStrike" kern="1200" baseline="0">
            <a:solidFill>
              <a:sysClr val="windowText" lastClr="000000">
                <a:lumMod val="65000"/>
                <a:lumOff val="35000"/>
              </a:sysClr>
            </a:solidFill>
            <a:latin typeface="Calibri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71A82C1-5FFE-99FC-44F7-8EBF2B1B9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B3D208-D754-2459-EAA9-83F5DB9316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74271-1331-4452-881E-898437D3224A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4E2EEE-26BA-EF38-8770-4D4B49411E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3650DF-EBD7-1244-E1D3-0E3B856241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DB568-9709-4CEA-A565-5ED5DEAE5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6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1C531-2026-422A-AC09-D689914D3051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3C417-27E4-4FB8-9B77-C7EDFB723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3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CD8070-D9CD-8D41-1F42-C33AE22D6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767F854-6F87-EA0C-1A9B-AB8A1703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6760"/>
            <a:ext cx="10515600" cy="972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A3AC097A-484F-D4FF-B96D-5C68211E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47360"/>
            <a:ext cx="10515600" cy="111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903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2C1D20F5-CE80-6AB5-012B-ED08711CB1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191999 w 12192000"/>
              <a:gd name="connsiteY3" fmla="*/ 6858000 h 6858000"/>
              <a:gd name="connsiteX4" fmla="*/ 12191999 w 12192000"/>
              <a:gd name="connsiteY4" fmla="*/ 3430270 h 6858000"/>
              <a:gd name="connsiteX5" fmla="*/ 8764269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3430270"/>
                </a:lnTo>
                <a:cubicBezTo>
                  <a:pt x="12191999" y="5329555"/>
                  <a:pt x="10662919" y="6858000"/>
                  <a:pt x="8764269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65A9FB47-03F0-836A-5245-19852DA4EDB5}"/>
              </a:ext>
            </a:extLst>
          </p:cNvPr>
          <p:cNvSpPr/>
          <p:nvPr/>
        </p:nvSpPr>
        <p:spPr>
          <a:xfrm>
            <a:off x="8764269" y="3430270"/>
            <a:ext cx="3427730" cy="3427729"/>
          </a:xfrm>
          <a:custGeom>
            <a:avLst/>
            <a:gdLst>
              <a:gd name="connsiteX0" fmla="*/ 3427730 w 3427730"/>
              <a:gd name="connsiteY0" fmla="*/ 0 h 3427729"/>
              <a:gd name="connsiteX1" fmla="*/ 0 w 3427730"/>
              <a:gd name="connsiteY1" fmla="*/ 3427730 h 3427729"/>
              <a:gd name="connsiteX2" fmla="*/ 3427730 w 3427730"/>
              <a:gd name="connsiteY2" fmla="*/ 3427730 h 3427729"/>
              <a:gd name="connsiteX3" fmla="*/ 3427730 w 3427730"/>
              <a:gd name="connsiteY3" fmla="*/ 0 h 342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730" h="3427729">
                <a:moveTo>
                  <a:pt x="3427730" y="0"/>
                </a:moveTo>
                <a:cubicBezTo>
                  <a:pt x="3427730" y="1899285"/>
                  <a:pt x="1898650" y="3427730"/>
                  <a:pt x="0" y="3427730"/>
                </a:cubicBezTo>
                <a:lnTo>
                  <a:pt x="3427730" y="3427730"/>
                </a:lnTo>
                <a:lnTo>
                  <a:pt x="3427730" y="0"/>
                </a:lnTo>
                <a:close/>
              </a:path>
            </a:pathLst>
          </a:custGeom>
          <a:solidFill>
            <a:srgbClr val="13818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0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53D96DD-D849-71BA-6111-25ADD9B57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E797736F-CF0D-0124-7BE7-75B7E68531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1150" y="341630"/>
            <a:ext cx="6174740" cy="6174740"/>
          </a:xfrm>
          <a:custGeom>
            <a:avLst/>
            <a:gdLst>
              <a:gd name="connsiteX0" fmla="*/ 3087371 w 6174740"/>
              <a:gd name="connsiteY0" fmla="*/ 0 h 6174740"/>
              <a:gd name="connsiteX1" fmla="*/ 4813490 w 6174740"/>
              <a:gd name="connsiteY1" fmla="*/ 527309 h 6174740"/>
              <a:gd name="connsiteX2" fmla="*/ 4992272 w 6174740"/>
              <a:gd name="connsiteY2" fmla="*/ 661004 h 6174740"/>
              <a:gd name="connsiteX3" fmla="*/ 5051169 w 6174740"/>
              <a:gd name="connsiteY3" fmla="*/ 705048 h 6174740"/>
              <a:gd name="connsiteX4" fmla="*/ 5270421 w 6174740"/>
              <a:gd name="connsiteY4" fmla="*/ 904320 h 6174740"/>
              <a:gd name="connsiteX5" fmla="*/ 6174740 w 6174740"/>
              <a:gd name="connsiteY5" fmla="*/ 3087370 h 6174740"/>
              <a:gd name="connsiteX6" fmla="*/ 6035981 w 6174740"/>
              <a:gd name="connsiteY6" fmla="*/ 4005410 h 6174740"/>
              <a:gd name="connsiteX7" fmla="*/ 5802213 w 6174740"/>
              <a:gd name="connsiteY7" fmla="*/ 4558935 h 6174740"/>
              <a:gd name="connsiteX8" fmla="*/ 4559217 w 6174740"/>
              <a:gd name="connsiteY8" fmla="*/ 5802085 h 6174740"/>
              <a:gd name="connsiteX9" fmla="*/ 3557662 w 6174740"/>
              <a:gd name="connsiteY9" fmla="*/ 6139164 h 6174740"/>
              <a:gd name="connsiteX10" fmla="*/ 3403119 w 6174740"/>
              <a:gd name="connsiteY10" fmla="*/ 6158799 h 6174740"/>
              <a:gd name="connsiteX11" fmla="*/ 3246290 w 6174740"/>
              <a:gd name="connsiteY11" fmla="*/ 6170723 h 6174740"/>
              <a:gd name="connsiteX12" fmla="*/ 3087370 w 6174740"/>
              <a:gd name="connsiteY12" fmla="*/ 6174740 h 6174740"/>
              <a:gd name="connsiteX13" fmla="*/ 2928506 w 6174740"/>
              <a:gd name="connsiteY13" fmla="*/ 6170723 h 6174740"/>
              <a:gd name="connsiteX14" fmla="*/ 0 w 6174740"/>
              <a:gd name="connsiteY14" fmla="*/ 3087370 h 6174740"/>
              <a:gd name="connsiteX15" fmla="*/ 3087371 w 6174740"/>
              <a:gd name="connsiteY15" fmla="*/ 0 h 617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74740" h="6174740">
                <a:moveTo>
                  <a:pt x="3087371" y="0"/>
                </a:moveTo>
                <a:cubicBezTo>
                  <a:pt x="3726736" y="0"/>
                  <a:pt x="4320739" y="194400"/>
                  <a:pt x="4813490" y="527309"/>
                </a:cubicBezTo>
                <a:lnTo>
                  <a:pt x="4992272" y="661004"/>
                </a:lnTo>
                <a:lnTo>
                  <a:pt x="5051169" y="705048"/>
                </a:lnTo>
                <a:cubicBezTo>
                  <a:pt x="5127411" y="767969"/>
                  <a:pt x="5200581" y="834479"/>
                  <a:pt x="5270421" y="904320"/>
                </a:cubicBezTo>
                <a:cubicBezTo>
                  <a:pt x="5829142" y="1463040"/>
                  <a:pt x="6174740" y="2234883"/>
                  <a:pt x="6174740" y="3087370"/>
                </a:cubicBezTo>
                <a:cubicBezTo>
                  <a:pt x="6174740" y="3407053"/>
                  <a:pt x="6126163" y="3715395"/>
                  <a:pt x="6035981" y="4005410"/>
                </a:cubicBezTo>
                <a:cubicBezTo>
                  <a:pt x="5975860" y="4198754"/>
                  <a:pt x="5897249" y="4383952"/>
                  <a:pt x="5802213" y="4558935"/>
                </a:cubicBezTo>
                <a:cubicBezTo>
                  <a:pt x="5517105" y="5083885"/>
                  <a:pt x="5084177" y="5516897"/>
                  <a:pt x="4559217" y="5802085"/>
                </a:cubicBezTo>
                <a:cubicBezTo>
                  <a:pt x="4252991" y="5968444"/>
                  <a:pt x="3915448" y="6084501"/>
                  <a:pt x="3557662" y="6139164"/>
                </a:cubicBezTo>
                <a:cubicBezTo>
                  <a:pt x="3506550" y="6146972"/>
                  <a:pt x="3455025" y="6153528"/>
                  <a:pt x="3403119" y="6158799"/>
                </a:cubicBezTo>
                <a:cubicBezTo>
                  <a:pt x="3351213" y="6164070"/>
                  <a:pt x="3298926" y="6168055"/>
                  <a:pt x="3246290" y="6170723"/>
                </a:cubicBezTo>
                <a:lnTo>
                  <a:pt x="3087370" y="6174740"/>
                </a:lnTo>
                <a:lnTo>
                  <a:pt x="2928506" y="6170723"/>
                </a:lnTo>
                <a:cubicBezTo>
                  <a:pt x="1297346" y="6088026"/>
                  <a:pt x="0" y="4739065"/>
                  <a:pt x="0" y="3087370"/>
                </a:cubicBezTo>
                <a:cubicBezTo>
                  <a:pt x="0" y="1382395"/>
                  <a:pt x="1382395" y="0"/>
                  <a:pt x="308737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9F91FFF6-4C03-7D93-625D-47EC29924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40" y="1097281"/>
            <a:ext cx="4663440" cy="5562599"/>
          </a:xfrm>
        </p:spPr>
        <p:txBody>
          <a:bodyPr/>
          <a:lstStyle>
            <a:lvl1pPr algn="l"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chemeClr val="bg1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9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E31CE9-C203-BF5A-9453-3523A756F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marL="3429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8001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12573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657350" indent="-28575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2114550" indent="-28575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969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E31CE9-C203-BF5A-9453-3523A756F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BA04DC2-40A0-83AD-C210-4FB4ACA43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54E0DCD-021D-F45C-2EDF-22567DC72B9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4253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7C2658-4A48-CBAF-1A82-0E58F5EBF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21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7C2658-4A48-CBAF-1A82-0E58F5EBF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E1843D4-49AC-1F6A-A790-A50BD02BD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D165736-A4CD-E14C-E750-388DB8D36E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7641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F78266-F8A0-5247-11A9-BBF2F4FB5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495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F78266-F8A0-5247-11A9-BBF2F4FB5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1DDF331-2770-C4DD-6ACE-560DF3BAD0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3400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5270E1-4BAB-A5BC-91CF-58DB05B92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804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76EB2BD-F2B4-D605-EF79-8FBD2DA6A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598F62C9-8BAB-8957-DA8D-D17A7AC685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5334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cubicBezTo>
                  <a:pt x="12192000" y="3799205"/>
                  <a:pt x="9133205" y="6858000"/>
                  <a:pt x="5334000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62635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0FFDF-0F1C-1BDE-2C7C-6F1EEA51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6760"/>
            <a:ext cx="10515600" cy="972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42A32B-87BF-A1C4-AE44-6C01AC3A9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547360"/>
            <a:ext cx="10515600" cy="111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279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3" r:id="rId4"/>
    <p:sldLayoutId id="2147483669" r:id="rId5"/>
    <p:sldLayoutId id="2147483664" r:id="rId6"/>
    <p:sldLayoutId id="2147483668" r:id="rId7"/>
    <p:sldLayoutId id="2147483665" r:id="rId8"/>
    <p:sldLayoutId id="2147483651" r:id="rId9"/>
    <p:sldLayoutId id="2147483661" r:id="rId10"/>
    <p:sldLayoutId id="2147483662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006AD5E-8059-51D8-7B2E-A3A2EF52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108" y="4317863"/>
            <a:ext cx="10515600" cy="972343"/>
          </a:xfrm>
        </p:spPr>
        <p:txBody>
          <a:bodyPr>
            <a:noAutofit/>
          </a:bodyPr>
          <a:lstStyle/>
          <a:p>
            <a:r>
              <a:rPr lang="ru-RU" sz="2800" b="1" dirty="0"/>
              <a:t>Результаты Всероссийских проверочных работ (ВПР)  в  Приморском крае</a:t>
            </a:r>
            <a:br>
              <a:rPr lang="ru-RU" sz="2800" b="1" dirty="0"/>
            </a:br>
            <a:br>
              <a:rPr lang="ru-RU" sz="2800" b="1" dirty="0"/>
            </a:br>
            <a:r>
              <a:rPr lang="ru-RU" sz="2800" b="1" dirty="0"/>
              <a:t>2024 год</a:t>
            </a:r>
            <a:br>
              <a:rPr lang="ru-RU" sz="2800" b="1" dirty="0"/>
            </a:br>
            <a:r>
              <a:rPr lang="ru-RU" sz="2800" b="1" dirty="0"/>
              <a:t>4 класс</a:t>
            </a:r>
          </a:p>
        </p:txBody>
      </p:sp>
    </p:spTree>
    <p:extLst>
      <p:ext uri="{BB962C8B-B14F-4D97-AF65-F5344CB8AC3E}">
        <p14:creationId xmlns:p14="http://schemas.microsoft.com/office/powerpoint/2010/main" val="205670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Autofit/>
          </a:bodyPr>
          <a:lstStyle/>
          <a:p>
            <a:r>
              <a:rPr lang="ru-RU" sz="2400" b="1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003256"/>
              </p:ext>
            </p:extLst>
          </p:nvPr>
        </p:nvGraphicFramePr>
        <p:xfrm>
          <a:off x="194122" y="2784742"/>
          <a:ext cx="3756179" cy="10129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2273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433906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3785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295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1583487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20444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1339895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D10B997-6D66-4FC1-BEA6-7942FFE89D1D}"/>
              </a:ext>
            </a:extLst>
          </p:cNvPr>
          <p:cNvSpPr txBox="1"/>
          <p:nvPr/>
        </p:nvSpPr>
        <p:spPr>
          <a:xfrm>
            <a:off x="10562067" y="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4  класс</a:t>
            </a:r>
          </a:p>
        </p:txBody>
      </p:sp>
    </p:spTree>
    <p:extLst>
      <p:ext uri="{BB962C8B-B14F-4D97-AF65-F5344CB8AC3E}">
        <p14:creationId xmlns:p14="http://schemas.microsoft.com/office/powerpoint/2010/main" val="125843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114040"/>
              </p:ext>
            </p:extLst>
          </p:nvPr>
        </p:nvGraphicFramePr>
        <p:xfrm>
          <a:off x="523554" y="678973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6217130" y="4793610"/>
            <a:ext cx="210038" cy="2727507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880820" y="5394681"/>
            <a:ext cx="224891" cy="154021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873873" y="4941734"/>
            <a:ext cx="267680" cy="243125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806901" y="4217072"/>
            <a:ext cx="200436" cy="3890191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620563" y="6262383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987414" y="6262383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636238" y="627402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717133" y="6262383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474FE3-B7C8-4474-9EE5-DF5383FE527D}"/>
              </a:ext>
            </a:extLst>
          </p:cNvPr>
          <p:cNvSpPr txBox="1"/>
          <p:nvPr/>
        </p:nvSpPr>
        <p:spPr>
          <a:xfrm>
            <a:off x="10562067" y="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4  класс</a:t>
            </a:r>
          </a:p>
        </p:txBody>
      </p:sp>
    </p:spTree>
    <p:extLst>
      <p:ext uri="{BB962C8B-B14F-4D97-AF65-F5344CB8AC3E}">
        <p14:creationId xmlns:p14="http://schemas.microsoft.com/office/powerpoint/2010/main" val="134347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Autofit/>
          </a:bodyPr>
          <a:lstStyle/>
          <a:p>
            <a:r>
              <a:rPr lang="ru-RU" sz="2000" dirty="0"/>
              <a:t>Выполнение заданий группами участников, %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0829822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B625A1-0C33-4B98-A1AE-4408199029EF}"/>
              </a:ext>
            </a:extLst>
          </p:cNvPr>
          <p:cNvSpPr txBox="1"/>
          <p:nvPr/>
        </p:nvSpPr>
        <p:spPr>
          <a:xfrm>
            <a:off x="10562067" y="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4  класс</a:t>
            </a:r>
          </a:p>
        </p:txBody>
      </p:sp>
    </p:spTree>
    <p:extLst>
      <p:ext uri="{BB962C8B-B14F-4D97-AF65-F5344CB8AC3E}">
        <p14:creationId xmlns:p14="http://schemas.microsoft.com/office/powerpoint/2010/main" val="4125663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Autofit/>
          </a:bodyPr>
          <a:lstStyle/>
          <a:p>
            <a:r>
              <a:rPr lang="ru-RU" sz="2000" dirty="0"/>
              <a:t>Сравнение отметок за работу с отметками по журналу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3E347-8A4E-475A-B408-A39F59394D5C}"/>
              </a:ext>
            </a:extLst>
          </p:cNvPr>
          <p:cNvSpPr txBox="1"/>
          <p:nvPr/>
        </p:nvSpPr>
        <p:spPr>
          <a:xfrm>
            <a:off x="10562067" y="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4  класс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Диаграмма 4">
                <a:extLst>
                  <a:ext uri="{FF2B5EF4-FFF2-40B4-BE49-F238E27FC236}">
                    <a16:creationId xmlns:a16="http://schemas.microsoft.com/office/drawing/2014/main" id="{68E21545-EECE-4C90-9FCA-0E69A699428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5643427"/>
                  </p:ext>
                </p:extLst>
              </p:nvPr>
            </p:nvGraphicFramePr>
            <p:xfrm>
              <a:off x="1760151" y="1150552"/>
              <a:ext cx="81280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Диаграмма 4">
                <a:extLst>
                  <a:ext uri="{FF2B5EF4-FFF2-40B4-BE49-F238E27FC236}">
                    <a16:creationId xmlns:a16="http://schemas.microsoft.com/office/drawing/2014/main" id="{68E21545-EECE-4C90-9FCA-0E69A699428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0151" y="1150552"/>
                <a:ext cx="8128000" cy="54186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54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153" y="106972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В ВПР по русскому языку в 4 классах приняло участие </a:t>
            </a:r>
            <a:r>
              <a:rPr lang="ru-RU" b="1" dirty="0"/>
              <a:t>20444</a:t>
            </a:r>
            <a:r>
              <a:rPr lang="ru-RU" dirty="0"/>
              <a:t> человека.</a:t>
            </a:r>
          </a:p>
          <a:p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Не справились с  работой (получили «2») </a:t>
            </a:r>
            <a:r>
              <a:rPr lang="ru-RU" b="1" dirty="0"/>
              <a:t>1321</a:t>
            </a:r>
            <a:r>
              <a:rPr lang="ru-RU" dirty="0"/>
              <a:t> участников (</a:t>
            </a:r>
            <a:r>
              <a:rPr lang="ru-RU" b="1" dirty="0"/>
              <a:t>6,46</a:t>
            </a:r>
            <a:r>
              <a:rPr lang="ru-RU" dirty="0"/>
              <a:t>%).</a:t>
            </a:r>
          </a:p>
          <a:p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 </a:t>
            </a:r>
            <a:r>
              <a:rPr lang="ru-RU" b="1" dirty="0"/>
              <a:t>60,58</a:t>
            </a:r>
            <a:r>
              <a:rPr lang="ru-RU" dirty="0"/>
              <a:t>% участников показали качество знаний (получили «4» и «5»)             в  процессе выполнения работы</a:t>
            </a:r>
          </a:p>
          <a:p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Наибольшую сложность при выполнении работы вызвали задания   </a:t>
            </a:r>
            <a:r>
              <a:rPr lang="ru-RU" b="1" dirty="0"/>
              <a:t>15.1, 15.2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4A949-4EC4-45FC-8D27-9A01B835C22C}"/>
              </a:ext>
            </a:extLst>
          </p:cNvPr>
          <p:cNvSpPr txBox="1"/>
          <p:nvPr/>
        </p:nvSpPr>
        <p:spPr>
          <a:xfrm>
            <a:off x="10562067" y="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4  класс</a:t>
            </a:r>
          </a:p>
        </p:txBody>
      </p:sp>
    </p:spTree>
    <p:extLst>
      <p:ext uri="{BB962C8B-B14F-4D97-AF65-F5344CB8AC3E}">
        <p14:creationId xmlns:p14="http://schemas.microsoft.com/office/powerpoint/2010/main" val="4215859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математике</a:t>
            </a:r>
          </a:p>
        </p:txBody>
      </p:sp>
    </p:spTree>
    <p:extLst>
      <p:ext uri="{BB962C8B-B14F-4D97-AF65-F5344CB8AC3E}">
        <p14:creationId xmlns:p14="http://schemas.microsoft.com/office/powerpoint/2010/main" val="950922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1</a:t>
            </a:r>
            <a:r>
              <a:rPr lang="ru-RU" sz="1400" dirty="0">
                <a:solidFill>
                  <a:sysClr val="windowText" lastClr="000000"/>
                </a:solidFill>
              </a:rPr>
              <a:t>2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  <a:r>
              <a:rPr lang="ru-RU" sz="1400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ysClr val="windowText" lastClr="000000"/>
                </a:solidFill>
              </a:rPr>
              <a:t>10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Работа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6561282" y="5200285"/>
            <a:ext cx="5277106" cy="1518853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endParaRPr lang="ru-RU" sz="11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100" dirty="0">
                <a:solidFill>
                  <a:schemeClr val="tx1"/>
                </a:solidFill>
              </a:rPr>
              <a:t>В заданиях 1, 2, 4, 5.1, 6.1, 6.2, 7, 9.1, 9.2 необходимо записать только ответ. </a:t>
            </a:r>
          </a:p>
          <a:p>
            <a:pPr>
              <a:lnSpc>
                <a:spcPct val="114000"/>
              </a:lnSpc>
            </a:pPr>
            <a:r>
              <a:rPr lang="ru-RU" sz="1100" dirty="0">
                <a:solidFill>
                  <a:schemeClr val="tx1"/>
                </a:solidFill>
              </a:rPr>
              <a:t>В заданиях 5.2 и 11 нужно изобразить требуемые элементы рисунка. </a:t>
            </a:r>
          </a:p>
          <a:p>
            <a:pPr>
              <a:lnSpc>
                <a:spcPct val="114000"/>
              </a:lnSpc>
            </a:pPr>
            <a:r>
              <a:rPr lang="ru-RU" sz="1100" dirty="0">
                <a:solidFill>
                  <a:schemeClr val="tx1"/>
                </a:solidFill>
              </a:rPr>
              <a:t>В задании 10 необходимо заполнить схему. </a:t>
            </a:r>
          </a:p>
          <a:p>
            <a:pPr>
              <a:lnSpc>
                <a:spcPct val="114000"/>
              </a:lnSpc>
            </a:pPr>
            <a:r>
              <a:rPr lang="ru-RU" sz="1100" dirty="0">
                <a:solidFill>
                  <a:schemeClr val="tx1"/>
                </a:solidFill>
              </a:rPr>
              <a:t>В заданиях 3, 8, 12 требуется записать решение и ответ.</a:t>
            </a:r>
          </a:p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sz="1400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sz="1400" b="1" dirty="0">
                <a:solidFill>
                  <a:sysClr val="windowText" lastClr="000000"/>
                </a:solidFill>
              </a:rPr>
              <a:t>20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ysClr val="windowText" lastClr="000000"/>
                </a:solidFill>
              </a:rPr>
              <a:t>2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sz="1400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67826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15-20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22149" y="5662532"/>
            <a:ext cx="854002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E9AC808-ED66-4CE9-8380-7389510699E6}"/>
              </a:ext>
            </a:extLst>
          </p:cNvPr>
          <p:cNvSpPr/>
          <p:nvPr/>
        </p:nvSpPr>
        <p:spPr>
          <a:xfrm>
            <a:off x="2861262" y="5200284"/>
            <a:ext cx="3450204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endParaRPr lang="ru-RU" sz="11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100" dirty="0">
                <a:solidFill>
                  <a:schemeClr val="tx1"/>
                </a:solidFill>
              </a:rPr>
              <a:t>Проверяемые элементы: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100" dirty="0">
                <a:solidFill>
                  <a:schemeClr val="tx1"/>
                </a:solidFill>
              </a:rPr>
              <a:t>Начальные математические знания;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100" dirty="0">
                <a:solidFill>
                  <a:schemeClr val="tx1"/>
                </a:solidFill>
              </a:rPr>
              <a:t>Арифметика;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100" dirty="0">
                <a:solidFill>
                  <a:schemeClr val="tx1"/>
                </a:solidFill>
              </a:rPr>
              <a:t>Геометрия;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100" dirty="0">
                <a:solidFill>
                  <a:schemeClr val="tx1"/>
                </a:solidFill>
              </a:rPr>
              <a:t>Работа с  информацией.</a:t>
            </a:r>
          </a:p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3B6C57-EE57-4DED-96A6-B037E0179979}"/>
              </a:ext>
            </a:extLst>
          </p:cNvPr>
          <p:cNvSpPr txBox="1"/>
          <p:nvPr/>
        </p:nvSpPr>
        <p:spPr>
          <a:xfrm>
            <a:off x="10612337" y="0"/>
            <a:ext cx="1579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4  класс</a:t>
            </a:r>
          </a:p>
        </p:txBody>
      </p:sp>
    </p:spTree>
    <p:extLst>
      <p:ext uri="{BB962C8B-B14F-4D97-AF65-F5344CB8AC3E}">
        <p14:creationId xmlns:p14="http://schemas.microsoft.com/office/powerpoint/2010/main" val="1266978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2C63D16-4AD3-47DF-9954-447C61C7C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423918"/>
              </p:ext>
            </p:extLst>
          </p:nvPr>
        </p:nvGraphicFramePr>
        <p:xfrm>
          <a:off x="134600" y="756351"/>
          <a:ext cx="11760989" cy="55029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02295">
                  <a:extLst>
                    <a:ext uri="{9D8B030D-6E8A-4147-A177-3AD203B41FA5}">
                      <a16:colId xmlns:a16="http://schemas.microsoft.com/office/drawing/2014/main" val="3371003209"/>
                    </a:ext>
                  </a:extLst>
                </a:gridCol>
                <a:gridCol w="11358694">
                  <a:extLst>
                    <a:ext uri="{9D8B030D-6E8A-4147-A177-3AD203B41FA5}">
                      <a16:colId xmlns:a16="http://schemas.microsoft.com/office/drawing/2014/main" val="1794966923"/>
                    </a:ext>
                  </a:extLst>
                </a:gridCol>
              </a:tblGrid>
              <a:tr h="97798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№ п/п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Блоки </a:t>
                      </a:r>
                      <a:r>
                        <a:rPr lang="ru-RU" sz="1200" b="1" dirty="0" err="1">
                          <a:effectLst/>
                        </a:rPr>
                        <a:t>ПООП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НОО</a:t>
                      </a:r>
                      <a:r>
                        <a:rPr lang="ru-RU" sz="1200" b="1" dirty="0">
                          <a:effectLst/>
                        </a:rPr>
                        <a:t>: выпускник научится / получит возможность научиться или проверяемые требования (умения) в соответствии с </a:t>
                      </a:r>
                      <a:r>
                        <a:rPr lang="ru-RU" sz="1200" b="1" dirty="0" err="1">
                          <a:effectLst/>
                        </a:rPr>
                        <a:t>ФГОС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1856539"/>
                  </a:ext>
                </a:extLst>
              </a:tr>
              <a:tr h="338538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Умение выполнять арифметические действия с числами и числовыми выражениями. Выполнять устно сложение, вычитание, умножение и деление однозначных, двузначных и трехзначных чисел в случаях, сводимых к действиям в пределах 100 (в том числе с нулем и числом 1)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6804931"/>
                  </a:ext>
                </a:extLst>
              </a:tr>
              <a:tr h="121996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Умение выполнять арифметические действия с числами и числовыми выражениями. Вычислять значение числового выражения (содержащего 2–3 арифметических действия, со скобками и без скобок)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9602564"/>
                  </a:ext>
                </a:extLst>
              </a:tr>
              <a:tr h="287287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Использование начальных математических знаний для описания и объяснения окружающих предметов, процессов, явлений, для оценки количественных и пространственных отношений предметов, процессов, явлений. Решать арифметическим способом (в 1–2 действия) учебные задачи и задачи, связанные с повседневной жизнью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0523923"/>
                  </a:ext>
                </a:extLst>
              </a:tr>
              <a:tr h="423720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Использование начальных математических знаний для описания и объяснения окружающих предметов, процессов, явлений, для оценки количественных и пространственных отношений предметов, процессов, явлений. Читать, записывать и сравнивать величины (массу, время, длину, площадь, скорость), используя основные единицы измерения величин и соотношения между ними (килограмм – грамм; час – минута, минута – секунда; километр – метр, метр – дециметр, дециметр – сантиметр, метр – сантиметр, сантиметр – миллиметр)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0867957"/>
                  </a:ext>
                </a:extLst>
              </a:tr>
              <a:tr h="139677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5.1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Умение исследовать, распознавать геометрические фигуры. Вычислять периметр треугольника, прямоугольника и квадрата, площадь прямоугольника и квадрата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16968410"/>
                  </a:ext>
                </a:extLst>
              </a:tr>
              <a:tr h="157046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Умение изображать геометрические фигуры. Выполнять построение геометрических фигур с заданными измерениями (отрезок, квадрат, прямоугольник) с помощью линейки, угольника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220648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51840" algn="l"/>
                          <a:tab pos="1501140" algn="l"/>
                          <a:tab pos="1749425" algn="l"/>
                          <a:tab pos="2666365" algn="l"/>
                          <a:tab pos="3437255" algn="l"/>
                        </a:tabLst>
                      </a:pPr>
                      <a:r>
                        <a:rPr lang="ru-RU" sz="1200" dirty="0">
                          <a:effectLst/>
                        </a:rPr>
                        <a:t>Умение	работать	с	таблицами, схемами, графиками, диаграммами. Читать несложные готовые таблицы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1229686"/>
                  </a:ext>
                </a:extLst>
              </a:tr>
              <a:tr h="191684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Умение работать с таблицами, схемами, графиками диаграммами, анализировать и интерпретировать данные. Сравнивать и обобщать информацию, представленную в строках и столбцах несложных таблиц и диаграмм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42111620"/>
                  </a:ext>
                </a:extLst>
              </a:tr>
              <a:tr h="332186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Умение выполнять арифметические действия с числами и числовыми выражениями. Выполнять письменно действия с многозначными числами (сложение, вычитание, умножение и деление на однозначное, двузначное числа в пределах 10 000) с использованием таблиц сложения и умножения чисел, алгоритмов письменных арифметических действий (в том числе деления с остатком)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51672037"/>
                  </a:ext>
                </a:extLst>
              </a:tr>
              <a:tr h="356135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590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Умение решать текстовые задачи. Читать, записывать и сравнивать величины (массу, время, длину, площадь, скорость), используя основные единицы измерения величин и соотношения между ними (килограмм – грамм; час – минута, минута – секунда; километр – метр, метр – дециметр, дециметр – сантиметр, метр – сантиметр, сантиметр – миллиметр); решать задачи в 3–4 действия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9400083"/>
                  </a:ext>
                </a:extLst>
              </a:tr>
              <a:tr h="170244">
                <a:tc>
                  <a:txBody>
                    <a:bodyPr/>
                    <a:lstStyle/>
                    <a:p>
                      <a:pPr marL="69215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67945" marR="603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Овладение основами логического и алгоритмического мышления. Интерпретировать информацию, полученную при проведении несложных исследований (объяснять, сравнивать и обобщать данные, делать выводы и прогнозы)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2929384"/>
                  </a:ext>
                </a:extLst>
              </a:tr>
              <a:tr h="170244">
                <a:tc>
                  <a:txBody>
                    <a:bodyPr/>
                    <a:lstStyle/>
                    <a:p>
                      <a:pPr marL="69215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9.2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304703"/>
                  </a:ext>
                </a:extLst>
              </a:tr>
              <a:tr h="166848">
                <a:tc>
                  <a:txBody>
                    <a:bodyPr/>
                    <a:lstStyle/>
                    <a:p>
                      <a:pPr marL="67945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561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Овладение основами логического и алгоритмического мышления. Собирать, представлять, интерпретировать информацию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17835660"/>
                  </a:ext>
                </a:extLst>
              </a:tr>
              <a:tr h="150210">
                <a:tc>
                  <a:txBody>
                    <a:bodyPr/>
                    <a:lstStyle/>
                    <a:p>
                      <a:pPr marL="67945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6159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75995" algn="l"/>
                          <a:tab pos="1801495" algn="l"/>
                          <a:tab pos="3253105" algn="l"/>
                        </a:tabLst>
                      </a:pPr>
                      <a:r>
                        <a:rPr lang="ru-RU" sz="1200" dirty="0">
                          <a:effectLst/>
                        </a:rPr>
                        <a:t>Овладение	основами	пространственного	воображения. Описывать взаимное расположение предметов в пространстве и на плоскости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50850881"/>
                  </a:ext>
                </a:extLst>
              </a:tr>
              <a:tr h="196119">
                <a:tc>
                  <a:txBody>
                    <a:bodyPr/>
                    <a:lstStyle/>
                    <a:p>
                      <a:pPr marL="67945" marR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41070" algn="l"/>
                          <a:tab pos="1732915" algn="l"/>
                          <a:tab pos="2701925" algn="l"/>
                          <a:tab pos="2955925" algn="l"/>
                        </a:tabLst>
                      </a:pPr>
                      <a:r>
                        <a:rPr lang="ru-RU" sz="1200" dirty="0">
                          <a:effectLst/>
                        </a:rPr>
                        <a:t>Овладение	основами	логического	и	алгоритмического мышления. Решать задачи в 3–4 действия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67801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455533A-23C9-4397-B596-5CC28916ACE1}"/>
              </a:ext>
            </a:extLst>
          </p:cNvPr>
          <p:cNvSpPr txBox="1"/>
          <p:nvPr/>
        </p:nvSpPr>
        <p:spPr>
          <a:xfrm>
            <a:off x="10612337" y="0"/>
            <a:ext cx="1579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4  класс</a:t>
            </a:r>
          </a:p>
        </p:txBody>
      </p:sp>
    </p:spTree>
    <p:extLst>
      <p:ext uri="{BB962C8B-B14F-4D97-AF65-F5344CB8AC3E}">
        <p14:creationId xmlns:p14="http://schemas.microsoft.com/office/powerpoint/2010/main" val="166538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444" y="133348"/>
            <a:ext cx="8362281" cy="44438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Изменение доли участников по качеству знаний («4»+«5») по результатам ВПР в  2021-2024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901331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530799"/>
              </p:ext>
            </p:extLst>
          </p:nvPr>
        </p:nvGraphicFramePr>
        <p:xfrm>
          <a:off x="0" y="3691468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B95D0A0-051C-4D20-B454-843DA9E8013B}"/>
              </a:ext>
            </a:extLst>
          </p:cNvPr>
          <p:cNvSpPr txBox="1"/>
          <p:nvPr/>
        </p:nvSpPr>
        <p:spPr>
          <a:xfrm>
            <a:off x="10183501" y="6638785"/>
            <a:ext cx="2027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Качество знаний = «4»+«5»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C4EFA-72A8-407C-B873-EA0C5C1B5D98}"/>
              </a:ext>
            </a:extLst>
          </p:cNvPr>
          <p:cNvSpPr txBox="1"/>
          <p:nvPr/>
        </p:nvSpPr>
        <p:spPr>
          <a:xfrm>
            <a:off x="10612337" y="0"/>
            <a:ext cx="1579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4  класс</a:t>
            </a:r>
          </a:p>
        </p:txBody>
      </p:sp>
    </p:spTree>
    <p:extLst>
      <p:ext uri="{BB962C8B-B14F-4D97-AF65-F5344CB8AC3E}">
        <p14:creationId xmlns:p14="http://schemas.microsoft.com/office/powerpoint/2010/main" val="1015029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Autofit/>
          </a:bodyPr>
          <a:lstStyle/>
          <a:p>
            <a:r>
              <a:rPr lang="ru-RU" sz="2400" b="1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4412278"/>
              </p:ext>
            </p:extLst>
          </p:nvPr>
        </p:nvGraphicFramePr>
        <p:xfrm>
          <a:off x="414337" y="701974"/>
          <a:ext cx="11363325" cy="57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346040" y="6343936"/>
            <a:ext cx="265419" cy="1435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333470" y="6627565"/>
            <a:ext cx="263867" cy="15660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331909" y="6082014"/>
            <a:ext cx="265428" cy="15662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82E112-A8B9-4B0C-A487-21ED474D8D56}"/>
              </a:ext>
            </a:extLst>
          </p:cNvPr>
          <p:cNvSpPr txBox="1"/>
          <p:nvPr/>
        </p:nvSpPr>
        <p:spPr>
          <a:xfrm>
            <a:off x="10612337" y="0"/>
            <a:ext cx="1579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4  класс</a:t>
            </a:r>
          </a:p>
        </p:txBody>
      </p:sp>
    </p:spTree>
    <p:extLst>
      <p:ext uri="{BB962C8B-B14F-4D97-AF65-F5344CB8AC3E}">
        <p14:creationId xmlns:p14="http://schemas.microsoft.com/office/powerpoint/2010/main" val="1243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007" y="265259"/>
            <a:ext cx="7774463" cy="573640"/>
          </a:xfrm>
        </p:spPr>
        <p:txBody>
          <a:bodyPr>
            <a:normAutofit/>
          </a:bodyPr>
          <a:lstStyle/>
          <a:p>
            <a:r>
              <a:rPr lang="ru-RU" dirty="0"/>
              <a:t>Цель Всероссийских проверочных работ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C378BAD-155E-DB7C-261D-1B9411CA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752" y="1752616"/>
            <a:ext cx="10728960" cy="4594226"/>
          </a:xfrm>
        </p:spPr>
        <p:txBody>
          <a:bodyPr>
            <a:noAutofit/>
          </a:bodyPr>
          <a:lstStyle/>
          <a:p>
            <a:pPr algn="just"/>
            <a:r>
              <a:rPr lang="ru-RU" sz="3600" dirty="0">
                <a:latin typeface="+mn-lt"/>
              </a:rPr>
              <a:t>Мониторинг уровня подготовки обучающихся в соответствии с федеральными государственными образовательными стандартами</a:t>
            </a:r>
          </a:p>
          <a:p>
            <a:pPr algn="just"/>
            <a:endParaRPr lang="ru-R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740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Autofit/>
          </a:bodyPr>
          <a:lstStyle/>
          <a:p>
            <a:r>
              <a:rPr lang="ru-RU" sz="2400" b="1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506984"/>
              </p:ext>
            </p:extLst>
          </p:nvPr>
        </p:nvGraphicFramePr>
        <p:xfrm>
          <a:off x="177723" y="2717849"/>
          <a:ext cx="3756179" cy="1163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4125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4201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1599378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3306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20656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0226016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245A50-BF66-4DAE-A049-3D98FE166086}"/>
              </a:ext>
            </a:extLst>
          </p:cNvPr>
          <p:cNvSpPr txBox="1"/>
          <p:nvPr/>
        </p:nvSpPr>
        <p:spPr>
          <a:xfrm>
            <a:off x="10612337" y="0"/>
            <a:ext cx="1579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4  класс</a:t>
            </a:r>
          </a:p>
        </p:txBody>
      </p:sp>
    </p:spTree>
    <p:extLst>
      <p:ext uri="{BB962C8B-B14F-4D97-AF65-F5344CB8AC3E}">
        <p14:creationId xmlns:p14="http://schemas.microsoft.com/office/powerpoint/2010/main" val="2173761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b="1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972461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031799" y="5236445"/>
            <a:ext cx="267680" cy="1860722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197612" y="4772187"/>
            <a:ext cx="214091" cy="2766305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7313631" y="4947958"/>
            <a:ext cx="267680" cy="2436879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369560" y="4625585"/>
            <a:ext cx="267680" cy="3082755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227175" y="637126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4908361" y="635821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7171246" y="6358212"/>
            <a:ext cx="75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028432" y="635821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108D10-53F0-4417-B248-5DE76623781B}"/>
              </a:ext>
            </a:extLst>
          </p:cNvPr>
          <p:cNvSpPr txBox="1"/>
          <p:nvPr/>
        </p:nvSpPr>
        <p:spPr>
          <a:xfrm>
            <a:off x="10612337" y="0"/>
            <a:ext cx="1579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4  класс</a:t>
            </a:r>
          </a:p>
        </p:txBody>
      </p:sp>
    </p:spTree>
    <p:extLst>
      <p:ext uri="{BB962C8B-B14F-4D97-AF65-F5344CB8AC3E}">
        <p14:creationId xmlns:p14="http://schemas.microsoft.com/office/powerpoint/2010/main" val="4162203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b="1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719321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7FF373-5379-438B-8F03-E510C4F8F3AC}"/>
              </a:ext>
            </a:extLst>
          </p:cNvPr>
          <p:cNvSpPr txBox="1"/>
          <p:nvPr/>
        </p:nvSpPr>
        <p:spPr>
          <a:xfrm>
            <a:off x="10612337" y="0"/>
            <a:ext cx="1579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4  класс</a:t>
            </a:r>
          </a:p>
        </p:txBody>
      </p:sp>
    </p:spTree>
    <p:extLst>
      <p:ext uri="{BB962C8B-B14F-4D97-AF65-F5344CB8AC3E}">
        <p14:creationId xmlns:p14="http://schemas.microsoft.com/office/powerpoint/2010/main" val="1318859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Autofit/>
          </a:bodyPr>
          <a:lstStyle/>
          <a:p>
            <a:r>
              <a:rPr lang="ru-RU" sz="2000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id="{81D57ABA-D704-4A77-AB1F-0FEBDC977C3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20692717"/>
                  </p:ext>
                </p:extLst>
              </p:nvPr>
            </p:nvGraphicFramePr>
            <p:xfrm>
              <a:off x="1361045" y="856220"/>
              <a:ext cx="9926080" cy="514555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Диаграмма 3">
                <a:extLst>
                  <a:ext uri="{FF2B5EF4-FFF2-40B4-BE49-F238E27FC236}">
                    <a16:creationId xmlns:a16="http://schemas.microsoft.com/office/drawing/2014/main" id="{81D57ABA-D704-4A77-AB1F-0FEBDC977C3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1045" y="856220"/>
                <a:ext cx="9926080" cy="514555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06E3FC7-D943-4617-9391-89912DED2B31}"/>
              </a:ext>
            </a:extLst>
          </p:cNvPr>
          <p:cNvSpPr txBox="1"/>
          <p:nvPr/>
        </p:nvSpPr>
        <p:spPr>
          <a:xfrm>
            <a:off x="10612337" y="0"/>
            <a:ext cx="1579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4  класс</a:t>
            </a:r>
          </a:p>
        </p:txBody>
      </p:sp>
    </p:spTree>
    <p:extLst>
      <p:ext uri="{BB962C8B-B14F-4D97-AF65-F5344CB8AC3E}">
        <p14:creationId xmlns:p14="http://schemas.microsoft.com/office/powerpoint/2010/main" val="3990502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В ВПР по математике в 4 классах приняло участие </a:t>
            </a:r>
            <a:r>
              <a:rPr lang="ru-RU" b="1" dirty="0"/>
              <a:t>20656</a:t>
            </a:r>
            <a:r>
              <a:rPr lang="ru-RU" dirty="0"/>
              <a:t> человека.</a:t>
            </a:r>
          </a:p>
          <a:p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Не справились с  работой (получили «2») </a:t>
            </a:r>
            <a:r>
              <a:rPr lang="ru-RU" b="1" dirty="0"/>
              <a:t>659</a:t>
            </a:r>
            <a:r>
              <a:rPr lang="ru-RU" dirty="0"/>
              <a:t> участников (</a:t>
            </a:r>
            <a:r>
              <a:rPr lang="ru-RU" b="1" dirty="0"/>
              <a:t>3,2</a:t>
            </a:r>
            <a:r>
              <a:rPr lang="ru-RU" dirty="0"/>
              <a:t>%).</a:t>
            </a:r>
          </a:p>
          <a:p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 </a:t>
            </a:r>
            <a:r>
              <a:rPr lang="ru-RU" b="1" dirty="0"/>
              <a:t>73,12</a:t>
            </a:r>
            <a:r>
              <a:rPr lang="ru-RU" dirty="0"/>
              <a:t>% участников показали качество знаний (получили «4» и «5»)                      в  процессе выполнения работы.</a:t>
            </a:r>
          </a:p>
          <a:p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Наибольшую сложность при выполнении работы вызвали задания                   </a:t>
            </a:r>
            <a:r>
              <a:rPr lang="ru-RU" b="1" dirty="0"/>
              <a:t>8, 9.2, 12.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9B8F42-7A9A-44AD-9305-28109667A0C0}"/>
              </a:ext>
            </a:extLst>
          </p:cNvPr>
          <p:cNvSpPr txBox="1"/>
          <p:nvPr/>
        </p:nvSpPr>
        <p:spPr>
          <a:xfrm>
            <a:off x="10612337" y="0"/>
            <a:ext cx="1579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4  класс</a:t>
            </a:r>
          </a:p>
        </p:txBody>
      </p:sp>
    </p:spTree>
    <p:extLst>
      <p:ext uri="{BB962C8B-B14F-4D97-AF65-F5344CB8AC3E}">
        <p14:creationId xmlns:p14="http://schemas.microsoft.com/office/powerpoint/2010/main" val="3561033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окружающему миру</a:t>
            </a:r>
          </a:p>
        </p:txBody>
      </p:sp>
    </p:spTree>
    <p:extLst>
      <p:ext uri="{BB962C8B-B14F-4D97-AF65-F5344CB8AC3E}">
        <p14:creationId xmlns:p14="http://schemas.microsoft.com/office/powerpoint/2010/main" val="2787420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1</a:t>
            </a:r>
            <a:r>
              <a:rPr lang="ru-RU" sz="1600" dirty="0">
                <a:solidFill>
                  <a:sysClr val="windowText" lastClr="000000"/>
                </a:solidFill>
              </a:rPr>
              <a:t>0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ru-RU" sz="1600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7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Работа состоит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из 2  частей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65454" y="5067652"/>
            <a:ext cx="8233304" cy="116862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ysClr val="windowText" lastClr="000000"/>
                </a:solidFill>
              </a:rPr>
              <a:t>часть 1: 2 задания, предполагающих выделение и подпись определенных элементов на приведенных изображениях; 3 задания с кратким ответом (в виде набора цифр, слова или сочетания слов) и 1 задание с развернутым ответом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B94B227-AA08-4F9E-8486-A5650295A9C4}"/>
              </a:ext>
            </a:extLst>
          </p:cNvPr>
          <p:cNvSpPr/>
          <p:nvPr/>
        </p:nvSpPr>
        <p:spPr>
          <a:xfrm>
            <a:off x="3499024" y="6357550"/>
            <a:ext cx="8233304" cy="41948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часть 2: 4 задания с  развернутым ответом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sz="1600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sz="1600" b="1" dirty="0">
                <a:solidFill>
                  <a:sysClr val="windowText" lastClr="000000"/>
                </a:solidFill>
              </a:rPr>
              <a:t>32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3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243974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18-26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27-32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FD06A74-4871-45E7-872B-B07DF755769F}"/>
              </a:ext>
            </a:extLst>
          </p:cNvPr>
          <p:cNvSpPr txBox="1"/>
          <p:nvPr/>
        </p:nvSpPr>
        <p:spPr>
          <a:xfrm>
            <a:off x="10233835" y="-15994"/>
            <a:ext cx="2540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Окружающий мир, 4  класс</a:t>
            </a:r>
          </a:p>
        </p:txBody>
      </p:sp>
    </p:spTree>
    <p:extLst>
      <p:ext uri="{BB962C8B-B14F-4D97-AF65-F5344CB8AC3E}">
        <p14:creationId xmlns:p14="http://schemas.microsoft.com/office/powerpoint/2010/main" val="1118791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052893"/>
              </p:ext>
            </p:extLst>
          </p:nvPr>
        </p:nvGraphicFramePr>
        <p:xfrm>
          <a:off x="75942" y="803053"/>
          <a:ext cx="11796583" cy="5792607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586788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209795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00" b="1" dirty="0">
                          <a:effectLst/>
                          <a:latin typeface="Montserrat regular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00" b="1" dirty="0">
                          <a:effectLst/>
                          <a:latin typeface="Montserrat regular"/>
                        </a:rPr>
                        <a:t>п/п</a:t>
                      </a:r>
                      <a:endParaRPr lang="ru-RU" sz="1000" b="1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00" b="1" dirty="0">
                          <a:effectLst/>
                          <a:latin typeface="Montserrat regular"/>
                        </a:rPr>
                        <a:t>Блоки</a:t>
                      </a:r>
                      <a:r>
                        <a:rPr lang="ru-RU" sz="1000" b="1" spc="-3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Montserrat regular"/>
                        </a:rPr>
                        <a:t>ПООП</a:t>
                      </a:r>
                      <a:r>
                        <a:rPr lang="ru-RU" sz="1000" b="1" spc="-3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Montserrat regular"/>
                        </a:rPr>
                        <a:t>НОО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:</a:t>
                      </a:r>
                      <a:r>
                        <a:rPr lang="ru-RU" sz="1000" b="1" spc="-3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выпускник</a:t>
                      </a:r>
                      <a:r>
                        <a:rPr lang="ru-RU" sz="1000" b="1" spc="-4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научится</a:t>
                      </a:r>
                      <a:r>
                        <a:rPr lang="ru-RU" sz="1000" b="1" spc="-3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/</a:t>
                      </a:r>
                      <a:r>
                        <a:rPr lang="ru-RU" sz="1000" b="1" spc="-2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получит </a:t>
                      </a:r>
                      <a:r>
                        <a:rPr lang="ru-RU" sz="1000" b="1" spc="-28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возможность</a:t>
                      </a:r>
                      <a:r>
                        <a:rPr lang="ru-RU" sz="1000" b="1" spc="-1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научиться</a:t>
                      </a:r>
                      <a:r>
                        <a:rPr lang="ru-RU" sz="1000" b="1" spc="-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или</a:t>
                      </a:r>
                      <a:r>
                        <a:rPr lang="ru-RU" sz="1000" b="1" spc="-1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проверяемые требования</a:t>
                      </a:r>
                      <a:r>
                        <a:rPr lang="ru-RU" sz="1000" b="1" spc="-2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(умения)</a:t>
                      </a:r>
                      <a:r>
                        <a:rPr lang="ru-RU" sz="1000" b="1" spc="-2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в</a:t>
                      </a:r>
                      <a:r>
                        <a:rPr lang="ru-RU" sz="1000" b="1" spc="-3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соответствии</a:t>
                      </a:r>
                      <a:r>
                        <a:rPr lang="ru-RU" sz="1000" b="1" spc="-2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Montserrat regular"/>
                        </a:rPr>
                        <a:t>с</a:t>
                      </a:r>
                      <a:r>
                        <a:rPr lang="ru-RU" sz="1000" b="1" spc="-2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Montserrat regular"/>
                        </a:rPr>
                        <a:t>ФГОС</a:t>
                      </a:r>
                      <a:endParaRPr lang="ru-RU" sz="1000" b="1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Овладение начальными сведениями о сущности и особенностях объектов, процессов и явлений действительности (природных, социальных, культурных, технических и др.); использование различных способов анализа, передачи информации в соответствии с познавательными задачами, в том числе умение анализировать изображения. Узнавать изученные объекты и явления живой и неживой природы; использовать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знаково­символические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 для решения задач </a:t>
                      </a:r>
                      <a:endParaRPr lang="ru-RU" sz="90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различных способов анализа, организации, передачи и интерпретации информации в соответствии с познавательными задачами; освоение доступных способов изучения природы. Использовать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знаково­символические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 для решения задач; понимать информацию, представленную разными способами: словесно, в виде таблицы, схемы</a:t>
                      </a:r>
                      <a:endParaRPr lang="ru-RU" sz="90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90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Овладение начальными сведениями о сущности и особенностях объектов, процессов и явлений действительности (природных, социальных, культурных, технических и др.); овладение логическими действиями анализа, синтеза, обобщения, классификации по родовидовым признакам. Использовать готовые модели (глобус, карту, план) для объяснения явлений или описания свойств объектов; обнаруживать простейшие взаимосвязи между живой и неживой природой, взаимосвязи в живой природе</a:t>
                      </a:r>
                      <a:endParaRPr lang="ru-RU" sz="90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90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6613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90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452799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Овладение начальными сведениями о сущности и особенностях объектов, процессов и явлений действительности; умение анализировать изображения. Узнавать изученные объекты и явления живой и неживой природы; использовать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знаково­символические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средства, в том числе модели, для решения задач</a:t>
                      </a:r>
                      <a:endParaRPr lang="ru-RU" sz="90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5924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 элементарных норм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здоровьесберегающего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поведения в природной и социальной среде. Понимать необходимость здорового образа жизни, соблюдения правил безопасного поведения; использовать знания о строении и функционировании организма человека для сохранения и укрепления своего здоровья</a:t>
                      </a:r>
                      <a:endParaRPr lang="ru-RU" sz="90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737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ru-RU" sz="90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 доступных способов изучения природы (наблюдение, измерение, опыт); овладение логическими действиями сравнения, анализа, синтеза, установления аналогий и причинно-следственных связей, построения рассуждений; осознанно строить речевое высказывание в соответствии с задачами коммуникации. Вычленять содержащиеся в тексте основные события; сравнивать между собой объекты, описанные в тексте, выделяя 2-3 существенных признака; проводить несложные наблюдения в окружающей среде и ставить опыты, используя простейшее лабораторное оборудование; создавать и преобразовывать модели и схемы для решения задач </a:t>
                      </a:r>
                      <a:endParaRPr lang="ru-RU" sz="90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88966"/>
                  </a:ext>
                </a:extLst>
              </a:tr>
              <a:tr h="216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ru-RU" sz="90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32888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  <a:endParaRPr lang="ru-RU" sz="90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64614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endParaRPr lang="ru-RU" sz="90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 элементарных правил нравственного поведения в мире природы и людей; использование знаково-символических средств представления информации для создания моделей изучаемых объектов и процессов; осознанно строить речевое высказывание в соответствии с задачами коммуникации. Использовать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знаково­символические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средства, в том числе модели, для решения задач / выполнять правила безопасного поведения в доме, на улице, в природной среде</a:t>
                      </a:r>
                      <a:endParaRPr lang="ru-RU" sz="90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4071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  <a:endParaRPr lang="ru-RU" sz="90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562819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8К1</a:t>
                      </a:r>
                      <a:endParaRPr lang="ru-RU" sz="90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Овладение начальными сведениями о сущности и особенностях объектов, процессов и явлений действительности (социальных); осознанно строить речевое высказывание в соответствии с задачами коммуникации. Оценивать характер взаимоотношений людей в различных социальных группах</a:t>
                      </a:r>
                      <a:endParaRPr lang="ru-RU" sz="90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803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8К2</a:t>
                      </a:r>
                      <a:endParaRPr lang="ru-RU" sz="90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445723"/>
                  </a:ext>
                </a:extLst>
              </a:tr>
              <a:tr h="179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8К3</a:t>
                      </a:r>
                      <a:endParaRPr lang="ru-RU" sz="90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431114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  <a:endParaRPr lang="ru-RU" sz="90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Сформированность уважительного отношения к России, своей семье, культуре нашей страны, её современной жизни; готовность излагать свое мнение и аргументировать свою точку зрения; осознанно строить речевое высказывание в соответствии с задачами коммуникации. [Будут сформированы] основы гражданской идентичности, своей этнической принадлежности в форме осознания «Я» как члена семьи, представителя народа, гражданина России; осознавать свою неразрывную связь с разнообразными окружающими социальными группами</a:t>
                      </a:r>
                      <a:endParaRPr lang="ru-RU" sz="90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64685"/>
                  </a:ext>
                </a:extLst>
              </a:tr>
              <a:tr h="62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9.2</a:t>
                      </a:r>
                      <a:endParaRPr lang="ru-RU" sz="90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562072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9.3</a:t>
                      </a:r>
                      <a:endParaRPr lang="ru-RU" sz="90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20697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  <a:endParaRPr lang="ru-RU" sz="90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Сформированность уважительного отношения к родному краю; осознанно строить речевое высказывание в соответствии с задачами коммуникации.  [Будут сформированы] основы гражданской идентичности, своей этнической принадлежности в форме осознания «Я» как члена семьи, представителя народа, гражданина России; описывать достопримечательности столицы и родного края</a:t>
                      </a:r>
                      <a:endParaRPr lang="ru-RU" sz="90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631790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10.2К1</a:t>
                      </a:r>
                      <a:endParaRPr lang="ru-RU" sz="90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312287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10.2К2</a:t>
                      </a:r>
                      <a:endParaRPr lang="ru-RU" sz="90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994524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10.2К3</a:t>
                      </a:r>
                      <a:endParaRPr lang="ru-RU" sz="90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Сформированность уважительного отношения к родному краю; осознанно строить речевое высказывание в соответствии с задачами коммуникации</a:t>
                      </a:r>
                      <a:endParaRPr lang="ru-RU" sz="90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435976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b="1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4B95F2-6953-45C7-A83F-EE971A0D2D10}"/>
              </a:ext>
            </a:extLst>
          </p:cNvPr>
          <p:cNvSpPr txBox="1"/>
          <p:nvPr/>
        </p:nvSpPr>
        <p:spPr>
          <a:xfrm>
            <a:off x="10233835" y="-15994"/>
            <a:ext cx="1958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Окружающий мир, 4  класс</a:t>
            </a:r>
          </a:p>
        </p:txBody>
      </p:sp>
    </p:spTree>
    <p:extLst>
      <p:ext uri="{BB962C8B-B14F-4D97-AF65-F5344CB8AC3E}">
        <p14:creationId xmlns:p14="http://schemas.microsoft.com/office/powerpoint/2010/main" val="3165393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1800" b="1" dirty="0"/>
              <a:t>Изменение доли участников по качеству знаний («4»+«5») по результатам ВПР в  2021-2024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1940177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6328189"/>
              </p:ext>
            </p:extLst>
          </p:nvPr>
        </p:nvGraphicFramePr>
        <p:xfrm>
          <a:off x="0" y="3656001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E8F50C1-C4D1-43A8-B93C-6EA36DCF8BC4}"/>
              </a:ext>
            </a:extLst>
          </p:cNvPr>
          <p:cNvSpPr txBox="1"/>
          <p:nvPr/>
        </p:nvSpPr>
        <p:spPr>
          <a:xfrm>
            <a:off x="10183501" y="6643360"/>
            <a:ext cx="2027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Качество знаний = «4»+«5»</a:t>
            </a:r>
          </a:p>
        </p:txBody>
      </p:sp>
    </p:spTree>
    <p:extLst>
      <p:ext uri="{BB962C8B-B14F-4D97-AF65-F5344CB8AC3E}">
        <p14:creationId xmlns:p14="http://schemas.microsoft.com/office/powerpoint/2010/main" val="1454159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Autofit/>
          </a:bodyPr>
          <a:lstStyle/>
          <a:p>
            <a:r>
              <a:rPr lang="ru-RU" sz="2000" b="1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363412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38E288-4620-40D1-B4BA-911B9CAD575D}"/>
              </a:ext>
            </a:extLst>
          </p:cNvPr>
          <p:cNvSpPr txBox="1"/>
          <p:nvPr/>
        </p:nvSpPr>
        <p:spPr>
          <a:xfrm>
            <a:off x="10233835" y="-15994"/>
            <a:ext cx="1958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Окружающий мир, 4  класс</a:t>
            </a:r>
          </a:p>
        </p:txBody>
      </p:sp>
    </p:spTree>
    <p:extLst>
      <p:ext uri="{BB962C8B-B14F-4D97-AF65-F5344CB8AC3E}">
        <p14:creationId xmlns:p14="http://schemas.microsoft.com/office/powerpoint/2010/main" val="55610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958" y="302392"/>
            <a:ext cx="5619853" cy="594360"/>
          </a:xfrm>
        </p:spPr>
        <p:txBody>
          <a:bodyPr>
            <a:normAutofit/>
          </a:bodyPr>
          <a:lstStyle/>
          <a:p>
            <a:r>
              <a:rPr lang="ru-RU" dirty="0"/>
              <a:t>Как использовать результаты ВПР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C378BAD-155E-DB7C-261D-1B9411CA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14" y="1816347"/>
            <a:ext cx="5409479" cy="2129653"/>
          </a:xfrm>
        </p:spPr>
        <p:txBody>
          <a:bodyPr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адресная работа с образовательными организациями и учителями, чьи учащиеся показывают низкие результаты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организация методических заседаний по выработке стратегий исправления основных ошибок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организация транслирования опыта учителей, учащиеся которых показывают стабильные и хорошие результаты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080E9E4-4437-488C-9149-75840E35420A}"/>
              </a:ext>
            </a:extLst>
          </p:cNvPr>
          <p:cNvSpPr txBox="1">
            <a:spLocks/>
          </p:cNvSpPr>
          <p:nvPr/>
        </p:nvSpPr>
        <p:spPr>
          <a:xfrm>
            <a:off x="951057" y="4360447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14444F"/>
                </a:solidFill>
                <a:latin typeface="+mn-lt"/>
              </a:rPr>
              <a:t>Учитель</a:t>
            </a: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FD1D88A9-B92C-4C6F-A1CB-1E91D4DF0D14}"/>
              </a:ext>
            </a:extLst>
          </p:cNvPr>
          <p:cNvSpPr txBox="1">
            <a:spLocks/>
          </p:cNvSpPr>
          <p:nvPr/>
        </p:nvSpPr>
        <p:spPr>
          <a:xfrm>
            <a:off x="939624" y="1311199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14444F"/>
                </a:solidFill>
                <a:latin typeface="+mn-lt"/>
              </a:rPr>
              <a:t>Муниципальный уровень</a:t>
            </a: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5008D56D-B0F5-4B0A-BDD0-F34F9382E03E}"/>
              </a:ext>
            </a:extLst>
          </p:cNvPr>
          <p:cNvSpPr txBox="1">
            <a:spLocks/>
          </p:cNvSpPr>
          <p:nvPr/>
        </p:nvSpPr>
        <p:spPr>
          <a:xfrm>
            <a:off x="6787977" y="1335904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14444F"/>
                </a:solidFill>
                <a:latin typeface="+mn-lt"/>
              </a:rPr>
              <a:t>Образовательная организация</a:t>
            </a: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D2034F97-DFFA-42C8-9492-9992D06B042F}"/>
              </a:ext>
            </a:extLst>
          </p:cNvPr>
          <p:cNvSpPr txBox="1">
            <a:spLocks/>
          </p:cNvSpPr>
          <p:nvPr/>
        </p:nvSpPr>
        <p:spPr>
          <a:xfrm>
            <a:off x="6787976" y="4351468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14444F"/>
                </a:solidFill>
                <a:latin typeface="+mn-lt"/>
              </a:rPr>
              <a:t>Родитель и ученик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CB0694D8-692D-444E-9AEA-865F675731A4}"/>
              </a:ext>
            </a:extLst>
          </p:cNvPr>
          <p:cNvSpPr txBox="1">
            <a:spLocks/>
          </p:cNvSpPr>
          <p:nvPr/>
        </p:nvSpPr>
        <p:spPr>
          <a:xfrm>
            <a:off x="5939482" y="1795753"/>
            <a:ext cx="5726944" cy="215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0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корректировка образовательного процесса (совершенствование образовательных программ, методик, технологий обучения)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информирование родителей о результатах ВПР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проведение педагогических советов по результатам ВПР с целью улучшения качества образования обучающихся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формирование графика внутришкольного контроля на будущий учебный год </a:t>
            </a:r>
          </a:p>
        </p:txBody>
      </p:sp>
      <p:sp>
        <p:nvSpPr>
          <p:cNvPr id="11" name="Объект 4">
            <a:extLst>
              <a:ext uri="{FF2B5EF4-FFF2-40B4-BE49-F238E27FC236}">
                <a16:creationId xmlns:a16="http://schemas.microsoft.com/office/drawing/2014/main" id="{CA1A0ED2-6080-4739-B973-607963337CCB}"/>
              </a:ext>
            </a:extLst>
          </p:cNvPr>
          <p:cNvSpPr txBox="1">
            <a:spLocks/>
          </p:cNvSpPr>
          <p:nvPr/>
        </p:nvSpPr>
        <p:spPr>
          <a:xfrm>
            <a:off x="277613" y="4774809"/>
            <a:ext cx="5409479" cy="212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0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latin typeface="+mn-lt"/>
              </a:rPr>
              <a:t>планирование индивидуального маршрута обучения для каждого учащегося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latin typeface="+mn-lt"/>
              </a:rPr>
              <a:t>выявление проблем в усвоении образовательной программы начального общего образования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latin typeface="+mn-lt"/>
              </a:rPr>
              <a:t>самооценка профессиональной деятельности педагога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latin typeface="+mn-lt"/>
              </a:rPr>
              <a:t>формирование направлений совершенствования преподавания предмета </a:t>
            </a:r>
          </a:p>
        </p:txBody>
      </p:sp>
      <p:sp>
        <p:nvSpPr>
          <p:cNvPr id="12" name="Объект 4">
            <a:extLst>
              <a:ext uri="{FF2B5EF4-FFF2-40B4-BE49-F238E27FC236}">
                <a16:creationId xmlns:a16="http://schemas.microsoft.com/office/drawing/2014/main" id="{FEBF8B5B-6797-4F90-AED1-621A0FA13C81}"/>
              </a:ext>
            </a:extLst>
          </p:cNvPr>
          <p:cNvSpPr txBox="1">
            <a:spLocks/>
          </p:cNvSpPr>
          <p:nvPr/>
        </p:nvSpPr>
        <p:spPr>
          <a:xfrm>
            <a:off x="6096000" y="4774809"/>
            <a:ext cx="5409479" cy="212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0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объективная оценка уровня учебных достижений учащегося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возможность принять участие в построении индивидуальной образовательной траектории </a:t>
            </a:r>
          </a:p>
        </p:txBody>
      </p:sp>
    </p:spTree>
    <p:extLst>
      <p:ext uri="{BB962C8B-B14F-4D97-AF65-F5344CB8AC3E}">
        <p14:creationId xmlns:p14="http://schemas.microsoft.com/office/powerpoint/2010/main" val="1959635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Autofit/>
          </a:bodyPr>
          <a:lstStyle/>
          <a:p>
            <a:r>
              <a:rPr lang="ru-RU" sz="2000" b="1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62262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1587984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20710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323662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8640511-9FFD-4450-95FC-55CBDDEA05F1}"/>
              </a:ext>
            </a:extLst>
          </p:cNvPr>
          <p:cNvSpPr txBox="1"/>
          <p:nvPr/>
        </p:nvSpPr>
        <p:spPr>
          <a:xfrm>
            <a:off x="10233835" y="-15994"/>
            <a:ext cx="1958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Окружающий мир, 4  класс</a:t>
            </a:r>
          </a:p>
        </p:txBody>
      </p:sp>
    </p:spTree>
    <p:extLst>
      <p:ext uri="{BB962C8B-B14F-4D97-AF65-F5344CB8AC3E}">
        <p14:creationId xmlns:p14="http://schemas.microsoft.com/office/powerpoint/2010/main" val="2442399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b="1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737636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159630" y="4528315"/>
            <a:ext cx="267681" cy="3219673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718073" y="5201722"/>
            <a:ext cx="267684" cy="1872861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275555" y="4687649"/>
            <a:ext cx="267682" cy="2901005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156293" y="4838853"/>
            <a:ext cx="190832" cy="2579372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1975484" y="622695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017245" y="6299199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133171" y="6349898"/>
            <a:ext cx="81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645394" y="629620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909520-1324-49D1-B1E5-EFC04F0A9E07}"/>
              </a:ext>
            </a:extLst>
          </p:cNvPr>
          <p:cNvSpPr txBox="1"/>
          <p:nvPr/>
        </p:nvSpPr>
        <p:spPr>
          <a:xfrm>
            <a:off x="10233835" y="-15994"/>
            <a:ext cx="1958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Окружающий мир, 4  класс</a:t>
            </a:r>
          </a:p>
        </p:txBody>
      </p:sp>
    </p:spTree>
    <p:extLst>
      <p:ext uri="{BB962C8B-B14F-4D97-AF65-F5344CB8AC3E}">
        <p14:creationId xmlns:p14="http://schemas.microsoft.com/office/powerpoint/2010/main" val="3132234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Autofit/>
          </a:bodyPr>
          <a:lstStyle/>
          <a:p>
            <a:r>
              <a:rPr lang="ru-RU" sz="2000" b="1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2743422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245FEE8-7EDD-4F78-91C0-840BB97C074C}"/>
              </a:ext>
            </a:extLst>
          </p:cNvPr>
          <p:cNvSpPr txBox="1"/>
          <p:nvPr/>
        </p:nvSpPr>
        <p:spPr>
          <a:xfrm>
            <a:off x="10233835" y="-15994"/>
            <a:ext cx="1958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Окружающий мир, 4  класс</a:t>
            </a:r>
          </a:p>
        </p:txBody>
      </p:sp>
    </p:spTree>
    <p:extLst>
      <p:ext uri="{BB962C8B-B14F-4D97-AF65-F5344CB8AC3E}">
        <p14:creationId xmlns:p14="http://schemas.microsoft.com/office/powerpoint/2010/main" val="591815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Autofit/>
          </a:bodyPr>
          <a:lstStyle/>
          <a:p>
            <a:r>
              <a:rPr lang="ru-RU" sz="2000" b="1" dirty="0"/>
              <a:t>Сравнение отметок за работу с отметками по журналу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48FBE8-9B1B-4C26-8B6D-7D9A6517C3BC}"/>
              </a:ext>
            </a:extLst>
          </p:cNvPr>
          <p:cNvSpPr txBox="1"/>
          <p:nvPr/>
        </p:nvSpPr>
        <p:spPr>
          <a:xfrm>
            <a:off x="10233835" y="-15994"/>
            <a:ext cx="1958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Окружающий мир, 4  класс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Диаграмма 4">
                <a:extLst>
                  <a:ext uri="{FF2B5EF4-FFF2-40B4-BE49-F238E27FC236}">
                    <a16:creationId xmlns:a16="http://schemas.microsoft.com/office/drawing/2014/main" id="{95B3C08D-206E-4F6F-9B5B-AE7EE5D0CFE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04393394"/>
                  </p:ext>
                </p:extLst>
              </p:nvPr>
            </p:nvGraphicFramePr>
            <p:xfrm>
              <a:off x="998580" y="1309302"/>
              <a:ext cx="9926080" cy="514555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Диаграмма 4">
                <a:extLst>
                  <a:ext uri="{FF2B5EF4-FFF2-40B4-BE49-F238E27FC236}">
                    <a16:creationId xmlns:a16="http://schemas.microsoft.com/office/drawing/2014/main" id="{95B3C08D-206E-4F6F-9B5B-AE7EE5D0CF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8580" y="1309302"/>
                <a:ext cx="9926080" cy="51455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7614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153" y="92771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В ВПР по окружающему миру в 4 классах приняло участие </a:t>
            </a:r>
            <a:r>
              <a:rPr lang="ru-RU" b="1" dirty="0"/>
              <a:t>20710</a:t>
            </a:r>
            <a:r>
              <a:rPr lang="ru-RU" dirty="0"/>
              <a:t> человека.</a:t>
            </a:r>
          </a:p>
          <a:p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Не справились с  работой (получили «2») </a:t>
            </a:r>
            <a:r>
              <a:rPr lang="ru-RU" b="1" dirty="0"/>
              <a:t>232</a:t>
            </a:r>
            <a:r>
              <a:rPr lang="ru-RU" dirty="0"/>
              <a:t> участников (</a:t>
            </a:r>
            <a:r>
              <a:rPr lang="ru-RU" b="1" dirty="0"/>
              <a:t>1,12</a:t>
            </a:r>
            <a:r>
              <a:rPr lang="ru-RU" dirty="0"/>
              <a:t>%).</a:t>
            </a:r>
          </a:p>
          <a:p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 </a:t>
            </a:r>
            <a:r>
              <a:rPr lang="ru-RU" b="1" dirty="0"/>
              <a:t>77,34</a:t>
            </a:r>
            <a:r>
              <a:rPr lang="ru-RU" dirty="0"/>
              <a:t>% участников показали качество знаний (получили «4» и «5»)        в  процессе выполнения работы.</a:t>
            </a:r>
          </a:p>
          <a:p>
            <a:endParaRPr lang="ru-R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Наибольшую сложность при выполнении работы вызвали задания              </a:t>
            </a:r>
            <a:r>
              <a:rPr lang="ru-RU" b="1" dirty="0"/>
              <a:t>6.2, 6.3, 8К3, 10.2К3.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7BA4FD-8E80-48C9-A377-C1E478C2F096}"/>
              </a:ext>
            </a:extLst>
          </p:cNvPr>
          <p:cNvSpPr txBox="1"/>
          <p:nvPr/>
        </p:nvSpPr>
        <p:spPr>
          <a:xfrm>
            <a:off x="10233835" y="-15994"/>
            <a:ext cx="1958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Окружающий мир, 4  класс</a:t>
            </a:r>
          </a:p>
        </p:txBody>
      </p:sp>
    </p:spTree>
    <p:extLst>
      <p:ext uri="{BB962C8B-B14F-4D97-AF65-F5344CB8AC3E}">
        <p14:creationId xmlns:p14="http://schemas.microsoft.com/office/powerpoint/2010/main" val="291798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CB08541A-D9C6-46ED-958B-471025D2106D}"/>
              </a:ext>
            </a:extLst>
          </p:cNvPr>
          <p:cNvSpPr txBox="1">
            <a:spLocks/>
          </p:cNvSpPr>
          <p:nvPr/>
        </p:nvSpPr>
        <p:spPr>
          <a:xfrm>
            <a:off x="3608070" y="308651"/>
            <a:ext cx="2859405" cy="478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Общие сведения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BC71586-C6B2-4793-9E42-7D30FCCE6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738951"/>
              </p:ext>
            </p:extLst>
          </p:nvPr>
        </p:nvGraphicFramePr>
        <p:xfrm>
          <a:off x="180974" y="1173500"/>
          <a:ext cx="5153025" cy="441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9883617-0E5C-442A-BC67-FB7D7BCAF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121573"/>
              </p:ext>
            </p:extLst>
          </p:nvPr>
        </p:nvGraphicFramePr>
        <p:xfrm>
          <a:off x="4705349" y="903911"/>
          <a:ext cx="7232185" cy="5252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676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249070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5266136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15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13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из 2 частей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99024" y="5211048"/>
            <a:ext cx="8346230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часть 1: 3 задания – диктант и 2  задания по написанию текста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B94B227-AA08-4F9E-8486-A5650295A9C4}"/>
              </a:ext>
            </a:extLst>
          </p:cNvPr>
          <p:cNvSpPr/>
          <p:nvPr/>
        </p:nvSpPr>
        <p:spPr>
          <a:xfrm>
            <a:off x="3499024" y="6055530"/>
            <a:ext cx="8346231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часть 2: 12 заданий (9 из них к  приведенному в варианте тексту для чтения)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14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38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2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979813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14-23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24-32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33-38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33610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431F4B8-6A0B-40ED-A631-9FC3542E6944}"/>
              </a:ext>
            </a:extLst>
          </p:cNvPr>
          <p:cNvSpPr/>
          <p:nvPr/>
        </p:nvSpPr>
        <p:spPr>
          <a:xfrm>
            <a:off x="1985236" y="6007854"/>
            <a:ext cx="1233610" cy="642035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9902F2-B0C9-4954-822F-C037FAFA4387}"/>
              </a:ext>
            </a:extLst>
          </p:cNvPr>
          <p:cNvSpPr txBox="1"/>
          <p:nvPr/>
        </p:nvSpPr>
        <p:spPr>
          <a:xfrm>
            <a:off x="9860472" y="-23206"/>
            <a:ext cx="2095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4  класс</a:t>
            </a:r>
          </a:p>
        </p:txBody>
      </p:sp>
    </p:spTree>
    <p:extLst>
      <p:ext uri="{BB962C8B-B14F-4D97-AF65-F5344CB8AC3E}">
        <p14:creationId xmlns:p14="http://schemas.microsoft.com/office/powerpoint/2010/main" val="684467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823791"/>
              </p:ext>
            </p:extLst>
          </p:nvPr>
        </p:nvGraphicFramePr>
        <p:xfrm>
          <a:off x="75942" y="803053"/>
          <a:ext cx="11796583" cy="5971414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378941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417642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п/п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Блоки</a:t>
                      </a:r>
                      <a:r>
                        <a:rPr lang="ru-RU" sz="1200" b="1" spc="-35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ПООП</a:t>
                      </a:r>
                      <a:r>
                        <a:rPr lang="ru-RU" sz="1200" b="1" spc="-35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НОО</a:t>
                      </a:r>
                      <a:r>
                        <a:rPr lang="ru-RU" sz="1200" b="1" dirty="0">
                          <a:effectLst/>
                        </a:rPr>
                        <a:t>:</a:t>
                      </a:r>
                      <a:r>
                        <a:rPr lang="ru-RU" sz="1200" b="1" spc="-3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выпускник</a:t>
                      </a:r>
                      <a:r>
                        <a:rPr lang="ru-RU" sz="1200" b="1" spc="-4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научится</a:t>
                      </a:r>
                      <a:r>
                        <a:rPr lang="ru-RU" sz="1200" b="1" spc="-3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/</a:t>
                      </a:r>
                      <a:r>
                        <a:rPr lang="ru-RU" sz="1200" b="1" spc="-20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получит </a:t>
                      </a:r>
                      <a:r>
                        <a:rPr lang="ru-RU" sz="1200" b="1" spc="-28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возможность</a:t>
                      </a:r>
                      <a:r>
                        <a:rPr lang="ru-RU" sz="1200" b="1" spc="-10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научиться</a:t>
                      </a:r>
                      <a:r>
                        <a:rPr lang="ru-RU" sz="1200" b="1" spc="-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или</a:t>
                      </a:r>
                      <a:r>
                        <a:rPr lang="ru-RU" sz="1200" b="1" spc="-10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проверяемые требования</a:t>
                      </a:r>
                      <a:r>
                        <a:rPr lang="ru-RU" sz="1200" b="1" spc="-20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(умения)</a:t>
                      </a:r>
                      <a:r>
                        <a:rPr lang="ru-RU" sz="1200" b="1" spc="-2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в</a:t>
                      </a:r>
                      <a:r>
                        <a:rPr lang="ru-RU" sz="1200" b="1" spc="-30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соответствии</a:t>
                      </a:r>
                      <a:r>
                        <a:rPr lang="ru-RU" sz="1200" b="1" spc="-20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с</a:t>
                      </a:r>
                      <a:r>
                        <a:rPr lang="ru-RU" sz="1200" b="1" spc="-25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ФГОС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328858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1К1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30480" marR="104140" algn="just">
                        <a:lnSpc>
                          <a:spcPts val="138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Умение писать текст под диктовку, соблюдая в практике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письма изученные орфографические и пунктуационные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нормы.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Писать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под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диктовку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тексты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соответствии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</a:t>
                      </a:r>
                      <a:r>
                        <a:rPr lang="ru-RU" sz="1200" spc="-28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изученными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правилами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правописания;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проверять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предложенный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текст,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находить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исправлять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орфографические и пунктуационные ошибки. Осознавать</a:t>
                      </a:r>
                      <a:r>
                        <a:rPr lang="ru-RU" sz="1200" spc="-28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место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возможного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возникновения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орфографической</a:t>
                      </a:r>
                      <a:r>
                        <a:rPr lang="ru-RU" sz="1200" spc="-28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ошибки; при работе над ошибками осознавать причины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появления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ошибки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определять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способы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действий,</a:t>
                      </a:r>
                      <a:r>
                        <a:rPr lang="ru-RU" sz="1200" spc="-28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помогающие</a:t>
                      </a:r>
                      <a:r>
                        <a:rPr lang="ru-RU" sz="1200" spc="2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предотвратить</a:t>
                      </a:r>
                      <a:r>
                        <a:rPr lang="ru-RU" sz="1200" spc="2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ее</a:t>
                      </a:r>
                      <a:r>
                        <a:rPr lang="ru-RU" sz="1200" spc="2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</a:t>
                      </a:r>
                      <a:r>
                        <a:rPr lang="ru-RU" sz="1200" spc="2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последующих письменных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работах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456702"/>
                  </a:ext>
                </a:extLst>
              </a:tr>
              <a:tr h="108963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1К2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171001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04140" algn="l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Умение</a:t>
                      </a:r>
                      <a:r>
                        <a:rPr lang="ru-RU" sz="1200" spc="3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распознавать</a:t>
                      </a:r>
                      <a:r>
                        <a:rPr lang="ru-RU" sz="1200" spc="3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однородные</a:t>
                      </a:r>
                      <a:r>
                        <a:rPr lang="ru-RU" sz="1200" spc="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члены</a:t>
                      </a:r>
                      <a:r>
                        <a:rPr lang="ru-RU" sz="1200" spc="3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предложения. </a:t>
                      </a:r>
                      <a:r>
                        <a:rPr lang="ru-RU" sz="1200" spc="-28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Выделять</a:t>
                      </a:r>
                      <a:r>
                        <a:rPr lang="ru-RU" sz="1200" spc="-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предложения с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однородными членами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179829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3.1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04140" algn="l">
                        <a:lnSpc>
                          <a:spcPts val="137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Умение распознавать главные члены </a:t>
                      </a:r>
                      <a:r>
                        <a:rPr lang="ru-RU" sz="1200" spc="-5" dirty="0">
                          <a:effectLst/>
                        </a:rPr>
                        <a:t>предложения.</a:t>
                      </a:r>
                      <a:r>
                        <a:rPr lang="ru-RU" sz="1200" spc="-285" dirty="0">
                          <a:effectLst/>
                        </a:rPr>
                        <a:t>            </a:t>
                      </a:r>
                      <a:r>
                        <a:rPr lang="ru-RU" sz="1200" dirty="0">
                          <a:effectLst/>
                        </a:rPr>
                        <a:t>Находить</a:t>
                      </a:r>
                      <a:r>
                        <a:rPr lang="ru-RU" sz="1200" spc="1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главные</a:t>
                      </a:r>
                      <a:r>
                        <a:rPr lang="ru-RU" sz="1200" spc="1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</a:t>
                      </a:r>
                      <a:r>
                        <a:rPr lang="ru-RU" sz="1200" spc="1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второстепенные</a:t>
                      </a:r>
                      <a:r>
                        <a:rPr lang="ru-RU" sz="1200" spc="1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(без</a:t>
                      </a:r>
                      <a:r>
                        <a:rPr lang="ru-RU" sz="1200" spc="1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деления</a:t>
                      </a:r>
                      <a:r>
                        <a:rPr lang="ru-RU" sz="1200" spc="13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на виды)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члены</a:t>
                      </a:r>
                      <a:r>
                        <a:rPr lang="ru-RU" sz="1200" spc="-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предложения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431114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3.2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04140" algn="l">
                        <a:lnSpc>
                          <a:spcPts val="131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Умение распознавать части речи. Распознавать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грамматические признаки слов; с учетом совокупности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выявленных признаков (что называет, на какие вопросы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отвечает,</a:t>
                      </a:r>
                      <a:r>
                        <a:rPr lang="ru-RU" sz="1200" spc="-4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как</a:t>
                      </a:r>
                      <a:r>
                        <a:rPr lang="ru-RU" sz="1200" spc="-4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изменяется)</a:t>
                      </a:r>
                      <a:r>
                        <a:rPr lang="ru-RU" sz="1200" spc="-4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относить</a:t>
                      </a:r>
                      <a:r>
                        <a:rPr lang="ru-RU" sz="1200" spc="-4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слова</a:t>
                      </a:r>
                      <a:r>
                        <a:rPr lang="ru-RU" sz="1200" spc="-4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</a:t>
                      </a:r>
                      <a:r>
                        <a:rPr lang="ru-RU" sz="1200" spc="-4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определенной группе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основных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частей</a:t>
                      </a:r>
                      <a:r>
                        <a:rPr lang="ru-RU" sz="1200" spc="-2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речи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64685"/>
                  </a:ext>
                </a:extLst>
              </a:tr>
              <a:tr h="62500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04140" algn="just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Умение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распознавать</a:t>
                      </a:r>
                      <a:r>
                        <a:rPr lang="ru-RU" sz="1200" spc="30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правильную</a:t>
                      </a:r>
                      <a:r>
                        <a:rPr lang="ru-RU" sz="1200" spc="30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орфоэпическую</a:t>
                      </a:r>
                      <a:r>
                        <a:rPr lang="ru-RU" sz="1200" spc="-28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норму. Соблюдать нормы</a:t>
                      </a:r>
                      <a:r>
                        <a:rPr lang="ru-RU" sz="1200" spc="3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русского литературного языка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</a:t>
                      </a:r>
                      <a:r>
                        <a:rPr lang="ru-RU" sz="1200" spc="4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собственной</a:t>
                      </a:r>
                      <a:r>
                        <a:rPr lang="ru-RU" sz="1200" spc="5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речи</a:t>
                      </a:r>
                      <a:r>
                        <a:rPr lang="ru-RU" sz="1200" spc="5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</a:t>
                      </a:r>
                      <a:r>
                        <a:rPr lang="ru-RU" sz="1200" spc="5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оценивать</a:t>
                      </a:r>
                      <a:r>
                        <a:rPr lang="ru-RU" sz="1200" spc="5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соблюдение</a:t>
                      </a:r>
                      <a:r>
                        <a:rPr lang="ru-RU" sz="1200" spc="4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этих</a:t>
                      </a:r>
                      <a:r>
                        <a:rPr lang="ru-RU" sz="1200" spc="5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норм</a:t>
                      </a:r>
                      <a:r>
                        <a:rPr lang="ru-RU" sz="1200" spc="4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 речи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собеседников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562072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04140" algn="l">
                        <a:lnSpc>
                          <a:spcPts val="132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Умение классифицировать согласные </a:t>
                      </a:r>
                      <a:r>
                        <a:rPr lang="ru-RU" sz="1200" spc="-10" dirty="0">
                          <a:effectLst/>
                        </a:rPr>
                        <a:t>звуки.</a:t>
                      </a:r>
                      <a:r>
                        <a:rPr lang="ru-RU" sz="1200" spc="-28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Характеризовать звуки </a:t>
                      </a:r>
                      <a:r>
                        <a:rPr lang="ru-RU" sz="1200" spc="-5" dirty="0">
                          <a:effectLst/>
                        </a:rPr>
                        <a:t>русского </a:t>
                      </a:r>
                      <a:r>
                        <a:rPr lang="ru-RU" sz="1200" dirty="0">
                          <a:effectLst/>
                        </a:rPr>
                        <a:t>языка: </a:t>
                      </a:r>
                      <a:r>
                        <a:rPr lang="ru-RU" sz="1200" spc="-10" dirty="0">
                          <a:effectLst/>
                        </a:rPr>
                        <a:t>согласные</a:t>
                      </a:r>
                      <a:r>
                        <a:rPr lang="ru-RU" sz="1200" dirty="0">
                          <a:effectLst/>
                        </a:rPr>
                        <a:t> звонкие/глухие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20697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04140" algn="just">
                        <a:lnSpc>
                          <a:spcPts val="131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Умение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распознавать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основную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мысль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текста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при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его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письменном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предъявлении;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адекватно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формулировать</a:t>
                      </a:r>
                      <a:r>
                        <a:rPr lang="ru-RU" sz="1200" spc="-28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основную мысль в письменной форме, соблюдая нормы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построения</a:t>
                      </a:r>
                      <a:r>
                        <a:rPr lang="ru-RU" sz="1200" spc="2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предложения</a:t>
                      </a:r>
                      <a:r>
                        <a:rPr lang="ru-RU" sz="1200" spc="2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</a:t>
                      </a:r>
                      <a:r>
                        <a:rPr lang="ru-RU" sz="1200" spc="22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словоупотребления. Определять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тему</a:t>
                      </a:r>
                      <a:r>
                        <a:rPr lang="ru-RU" sz="1200" spc="-5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главную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мысль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текста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631790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04140" algn="just">
                        <a:lnSpc>
                          <a:spcPts val="131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Умение составлять план прочитанного текста (адекватно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воспроизводить прочитанный текст с заданной степенью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свернутости)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письменной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форме,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соблюдая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нормы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построения</a:t>
                      </a:r>
                      <a:r>
                        <a:rPr lang="ru-RU" sz="1200" spc="29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предложения</a:t>
                      </a:r>
                      <a:r>
                        <a:rPr lang="ru-RU" sz="1200" spc="29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</a:t>
                      </a:r>
                      <a:r>
                        <a:rPr lang="ru-RU" sz="1200" spc="29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словоупотребления.</a:t>
                      </a:r>
                      <a:r>
                        <a:rPr lang="ru-RU" sz="1200" spc="29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Делить тексты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на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смысловые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части,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составлять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план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текста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312287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04140" algn="just">
                        <a:lnSpc>
                          <a:spcPts val="132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Умение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строить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речевое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высказывание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заданной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структуры (вопросительное предложение) в письменной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форме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содержанию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прочитанного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текста.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Задавать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r>
                        <a:rPr lang="ru-RU" sz="1200" spc="25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</a:t>
                      </a:r>
                      <a:r>
                        <a:rPr lang="ru-RU" sz="1200" spc="26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содержанию</a:t>
                      </a:r>
                      <a:r>
                        <a:rPr lang="ru-RU" sz="1200" spc="25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текста</a:t>
                      </a:r>
                      <a:r>
                        <a:rPr lang="ru-RU" sz="1200" spc="25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</a:t>
                      </a:r>
                      <a:r>
                        <a:rPr lang="ru-RU" sz="1200" spc="25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отвечать</a:t>
                      </a:r>
                      <a:r>
                        <a:rPr lang="ru-RU" sz="1200" spc="26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на</a:t>
                      </a:r>
                      <a:r>
                        <a:rPr lang="ru-RU" sz="1200" spc="25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них, подтверждая</a:t>
                      </a:r>
                      <a:r>
                        <a:rPr lang="ru-RU" sz="1200" spc="-3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ответ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примерами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из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текста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994524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04140" algn="l">
                        <a:lnSpc>
                          <a:spcPts val="131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Умение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распознавать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значение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слова;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адекватно </a:t>
                      </a:r>
                      <a:r>
                        <a:rPr lang="ru-RU" sz="1200" spc="-28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формулировать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значение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слова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письменной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форме,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соблюдая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нормы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построения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предложения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словоупотребления.</a:t>
                      </a:r>
                      <a:r>
                        <a:rPr lang="ru-RU" sz="1200" spc="26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Определять</a:t>
                      </a:r>
                      <a:r>
                        <a:rPr lang="ru-RU" sz="1200" spc="27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значение</a:t>
                      </a:r>
                      <a:r>
                        <a:rPr lang="ru-RU" sz="1200" spc="25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слова</a:t>
                      </a:r>
                      <a:r>
                        <a:rPr lang="ru-RU" sz="1200" spc="26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 тексту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435976"/>
                  </a:ext>
                </a:extLst>
              </a:tr>
              <a:tr h="179829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04140" algn="l">
                        <a:lnSpc>
                          <a:spcPts val="135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Умение</a:t>
                      </a:r>
                      <a:r>
                        <a:rPr lang="ru-RU" sz="1200" spc="19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подбирать</a:t>
                      </a:r>
                      <a:r>
                        <a:rPr lang="ru-RU" sz="1200" spc="19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</a:t>
                      </a:r>
                      <a:r>
                        <a:rPr lang="ru-RU" sz="1200" spc="19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слову</a:t>
                      </a:r>
                      <a:r>
                        <a:rPr lang="ru-RU" sz="1200" spc="16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близкие</a:t>
                      </a:r>
                      <a:r>
                        <a:rPr lang="ru-RU" sz="1200" spc="19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</a:t>
                      </a:r>
                      <a:r>
                        <a:rPr lang="ru-RU" sz="1200" spc="18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значению</a:t>
                      </a:r>
                      <a:r>
                        <a:rPr lang="ru-RU" sz="1200" spc="2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слова.</a:t>
                      </a:r>
                      <a:r>
                        <a:rPr lang="ru-RU" sz="1200" spc="-285" dirty="0">
                          <a:effectLst/>
                        </a:rPr>
                        <a:t>  </a:t>
                      </a:r>
                      <a:r>
                        <a:rPr lang="ru-RU" sz="1200" dirty="0">
                          <a:effectLst/>
                        </a:rPr>
                        <a:t>Подбирать</a:t>
                      </a:r>
                      <a:r>
                        <a:rPr lang="ru-RU" sz="1200" spc="-2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синонимы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для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устранения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повторов</a:t>
                      </a:r>
                      <a:r>
                        <a:rPr lang="ru-RU" sz="1200" spc="-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</a:t>
                      </a:r>
                      <a:r>
                        <a:rPr lang="ru-RU" sz="1200" spc="-3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тексте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297316"/>
                  </a:ext>
                </a:extLst>
              </a:tr>
              <a:tr h="179829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04140" algn="just">
                        <a:lnSpc>
                          <a:spcPts val="135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Умение классифицировать слова по составу. Находить в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словах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однозначно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выделяемыми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морфемами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окончание,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корень,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приставку,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суффикс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702041"/>
                  </a:ext>
                </a:extLst>
              </a:tr>
              <a:tr h="231848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12.1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30480" marR="104140" algn="just">
                        <a:lnSpc>
                          <a:spcPts val="131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Умение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распознавать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имена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существительные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предложении,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распознавать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грамматические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признаки</a:t>
                      </a:r>
                      <a:r>
                        <a:rPr lang="ru-RU" sz="1200" spc="-28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имени существительного. Распознавать грамматические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признаки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слов,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учетом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совокупности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выявленных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признаков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относить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слова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определенной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группе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основных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частей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речи.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Проводить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морфологический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разбор  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имен  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существительных  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   предложенному</a:t>
                      </a:r>
                      <a:r>
                        <a:rPr lang="ru-RU" sz="1200" spc="58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 учебнике</a:t>
                      </a:r>
                      <a:r>
                        <a:rPr lang="ru-RU" sz="1200" spc="-5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алгоритму;</a:t>
                      </a:r>
                      <a:r>
                        <a:rPr lang="ru-RU" sz="1200" spc="-4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оценивать</a:t>
                      </a:r>
                      <a:r>
                        <a:rPr lang="ru-RU" sz="1200" spc="-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правильность</a:t>
                      </a:r>
                      <a:r>
                        <a:rPr lang="ru-RU" sz="1200" spc="-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проведения морфологического</a:t>
                      </a:r>
                      <a:r>
                        <a:rPr lang="ru-RU" sz="1200" spc="4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разбора;</a:t>
                      </a:r>
                      <a:r>
                        <a:rPr lang="ru-RU" sz="1200" spc="4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находить</a:t>
                      </a:r>
                      <a:r>
                        <a:rPr lang="ru-RU" sz="1200" spc="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</a:t>
                      </a:r>
                      <a:r>
                        <a:rPr lang="ru-RU" sz="1200" spc="4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тексте</a:t>
                      </a:r>
                      <a:r>
                        <a:rPr lang="ru-RU" sz="1200" spc="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предлоги</a:t>
                      </a:r>
                      <a:r>
                        <a:rPr lang="ru-RU" sz="1200" spc="4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 именами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существительными,</a:t>
                      </a:r>
                      <a:r>
                        <a:rPr lang="ru-RU" sz="1200" spc="-2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которым</a:t>
                      </a:r>
                      <a:r>
                        <a:rPr lang="ru-RU" sz="1200" spc="-3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они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относятся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582822"/>
                  </a:ext>
                </a:extLst>
              </a:tr>
              <a:tr h="66593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12.2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58628"/>
                  </a:ext>
                </a:extLst>
              </a:tr>
              <a:tr h="93256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13.1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30480" marR="104140" algn="just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Умение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распознавать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имена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прилагательные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предложении,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распознавать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грамматические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признаки</a:t>
                      </a:r>
                      <a:r>
                        <a:rPr lang="ru-RU" sz="1200" spc="-28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имени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прилагательного.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Распознавать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грамматические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признаки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слов,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учетом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совокупности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выявленных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признаков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относить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слова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определенной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группе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основных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частей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речи.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Проводить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морфологический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разбор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имен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прилагательных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предложенному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учебнике</a:t>
                      </a:r>
                      <a:r>
                        <a:rPr lang="ru-RU" sz="1200" spc="-2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алгоритму,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оценивать</a:t>
                      </a:r>
                      <a:r>
                        <a:rPr lang="ru-RU" sz="1200" spc="-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правильность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проведения морфологического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разбора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531867"/>
                  </a:ext>
                </a:extLst>
              </a:tr>
              <a:tr h="71411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13.2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397365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04140" algn="just">
                        <a:lnSpc>
                          <a:spcPts val="132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Умение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распознавать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глаголы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предложении.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Распознавать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грамматические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признаки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слов,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учетом</a:t>
                      </a:r>
                      <a:r>
                        <a:rPr lang="ru-RU" sz="1200" spc="-28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совокупности</a:t>
                      </a:r>
                      <a:r>
                        <a:rPr lang="ru-RU" sz="1200" spc="29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выявленных</a:t>
                      </a:r>
                      <a:r>
                        <a:rPr lang="ru-RU" sz="1200" spc="28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признаков</a:t>
                      </a:r>
                      <a:r>
                        <a:rPr lang="ru-RU" sz="1200" spc="29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относить</a:t>
                      </a:r>
                      <a:r>
                        <a:rPr lang="ru-RU" sz="1200" spc="29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слова</a:t>
                      </a:r>
                      <a:r>
                        <a:rPr lang="ru-RU" sz="1200" spc="28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 определенной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группе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основных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частей</a:t>
                      </a:r>
                      <a:r>
                        <a:rPr lang="ru-RU" sz="1200" spc="-2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речи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944826"/>
                  </a:ext>
                </a:extLst>
              </a:tr>
              <a:tr h="179829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15.1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04140" algn="just">
                        <a:lnSpc>
                          <a:spcPts val="135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200" dirty="0">
                          <a:effectLst/>
                        </a:rPr>
                        <a:t>Умение на основе данной информации и собственного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жизненного опыта обучающихся определять конкретную</a:t>
                      </a:r>
                      <a:r>
                        <a:rPr lang="ru-RU" sz="1200" spc="-28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жизненную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ситуацию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для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адекватной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интерпретации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данной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информации,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соблюдая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при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письме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изученные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орфографические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пунктуационные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нормы.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Интерпретация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содержащейся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тексте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информации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710911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419F6-08D5-42A5-B793-CFCA814E57DD}"/>
              </a:ext>
            </a:extLst>
          </p:cNvPr>
          <p:cNvSpPr txBox="1"/>
          <p:nvPr/>
        </p:nvSpPr>
        <p:spPr>
          <a:xfrm>
            <a:off x="10562067" y="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4  класс</a:t>
            </a:r>
          </a:p>
        </p:txBody>
      </p:sp>
    </p:spTree>
    <p:extLst>
      <p:ext uri="{BB962C8B-B14F-4D97-AF65-F5344CB8AC3E}">
        <p14:creationId xmlns:p14="http://schemas.microsoft.com/office/powerpoint/2010/main" val="198044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08" y="133348"/>
            <a:ext cx="8362281" cy="44438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Изменение доли участников по качеству знаний («4»+«5») по результатам ВПР  в  2021-2024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9952118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1445648"/>
              </p:ext>
            </p:extLst>
          </p:nvPr>
        </p:nvGraphicFramePr>
        <p:xfrm>
          <a:off x="0" y="3691468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42A3FD3-D908-41EA-AE3A-EB4B9F264A90}"/>
              </a:ext>
            </a:extLst>
          </p:cNvPr>
          <p:cNvSpPr txBox="1"/>
          <p:nvPr/>
        </p:nvSpPr>
        <p:spPr>
          <a:xfrm>
            <a:off x="10562067" y="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4  класс</a:t>
            </a:r>
          </a:p>
        </p:txBody>
      </p:sp>
    </p:spTree>
    <p:extLst>
      <p:ext uri="{BB962C8B-B14F-4D97-AF65-F5344CB8AC3E}">
        <p14:creationId xmlns:p14="http://schemas.microsoft.com/office/powerpoint/2010/main" val="269698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Autofit/>
          </a:bodyPr>
          <a:lstStyle/>
          <a:p>
            <a:r>
              <a:rPr lang="ru-RU" b="1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817813"/>
              </p:ext>
            </p:extLst>
          </p:nvPr>
        </p:nvGraphicFramePr>
        <p:xfrm>
          <a:off x="409575" y="723899"/>
          <a:ext cx="11363325" cy="57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8814743" y="5999520"/>
            <a:ext cx="296768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8814743" y="6253345"/>
            <a:ext cx="296768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8814742" y="6546819"/>
            <a:ext cx="29676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8515028" y="6368095"/>
            <a:ext cx="365771" cy="1620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8516792" y="6632665"/>
            <a:ext cx="363633" cy="1768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8515030" y="6085245"/>
            <a:ext cx="365783" cy="17685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C120E4-805D-4CA1-8541-D0A08051BA95}"/>
              </a:ext>
            </a:extLst>
          </p:cNvPr>
          <p:cNvSpPr txBox="1"/>
          <p:nvPr/>
        </p:nvSpPr>
        <p:spPr>
          <a:xfrm>
            <a:off x="10562067" y="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4  класс</a:t>
            </a:r>
          </a:p>
        </p:txBody>
      </p:sp>
    </p:spTree>
    <p:extLst>
      <p:ext uri="{BB962C8B-B14F-4D97-AF65-F5344CB8AC3E}">
        <p14:creationId xmlns:p14="http://schemas.microsoft.com/office/powerpoint/2010/main" val="4261090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2812</Words>
  <Application>Microsoft Office PowerPoint</Application>
  <PresentationFormat>Широкоэкранный</PresentationFormat>
  <Paragraphs>346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Montserrat regular</vt:lpstr>
      <vt:lpstr>Times New Roman</vt:lpstr>
      <vt:lpstr>Тема Office</vt:lpstr>
      <vt:lpstr>Результаты Всероссийских проверочных работ (ВПР)  в  Приморском крае  2024 год 4 класс</vt:lpstr>
      <vt:lpstr>Цель Всероссийских проверочных работ</vt:lpstr>
      <vt:lpstr>Как использовать результаты ВПР</vt:lpstr>
      <vt:lpstr>Презентация PowerPoint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участников, %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Новожеева Елена</dc:creator>
  <cp:lastModifiedBy>Елена Ю. Новожеева</cp:lastModifiedBy>
  <cp:revision>441</cp:revision>
  <dcterms:created xsi:type="dcterms:W3CDTF">2022-06-03T19:16:13Z</dcterms:created>
  <dcterms:modified xsi:type="dcterms:W3CDTF">2024-07-31T02:06:36Z</dcterms:modified>
</cp:coreProperties>
</file>